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4.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942EE84-F7E3-4F99-B4D3-4B73CF179EF0}" type="slidenum">
              <a:t>&lt;#&gt;</a:t>
            </a:fld>
          </a:p>
        </p:txBody>
      </p:sp>
      <p:sp>
        <p:nvSpPr>
          <p:cNvPr id="4" name="PlaceHolder 3"/>
          <p:cNvSpPr>
            <a:spLocks noGrp="1"/>
          </p:cNvSpPr>
          <p:nvPr>
            <p:ph type="dt" idx="3"/>
          </p:nvPr>
        </p:nvSpPr>
        <p:spPr/>
        <p:txBody>
          <a:bodyPr/>
          <a:p>
            <a:r>
              <a:rPr lang="es-A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AC0D960-4A84-4008-A9E2-23D870F16636}" type="slidenum">
              <a:t>&lt;#&gt;</a:t>
            </a:fld>
          </a:p>
        </p:txBody>
      </p:sp>
      <p:sp>
        <p:nvSpPr>
          <p:cNvPr id="7" name="PlaceHolder 6"/>
          <p:cNvSpPr>
            <a:spLocks noGrp="1"/>
          </p:cNvSpPr>
          <p:nvPr>
            <p:ph type="dt" idx="3"/>
          </p:nvPr>
        </p:nvSpPr>
        <p:spPr/>
        <p:txBody>
          <a:bodyPr/>
          <a:p>
            <a:r>
              <a:rPr lang="es-A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9265E01-3401-43CE-ADC3-7B7A6B25AE17}" type="slidenum">
              <a:t>&lt;#&gt;</a:t>
            </a:fld>
          </a:p>
        </p:txBody>
      </p:sp>
      <p:sp>
        <p:nvSpPr>
          <p:cNvPr id="9" name="PlaceHolder 8"/>
          <p:cNvSpPr>
            <a:spLocks noGrp="1"/>
          </p:cNvSpPr>
          <p:nvPr>
            <p:ph type="dt" idx="3"/>
          </p:nvPr>
        </p:nvSpPr>
        <p:spPr/>
        <p:txBody>
          <a:bodyPr/>
          <a:p>
            <a:r>
              <a:rPr lang="es-A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124991E-EA91-4AC0-BA6E-1C35508D1723}" type="slidenum">
              <a:t>&lt;#&gt;</a:t>
            </a:fld>
          </a:p>
        </p:txBody>
      </p:sp>
      <p:sp>
        <p:nvSpPr>
          <p:cNvPr id="11" name="PlaceHolder 10"/>
          <p:cNvSpPr>
            <a:spLocks noGrp="1"/>
          </p:cNvSpPr>
          <p:nvPr>
            <p:ph type="dt" idx="3"/>
          </p:nvPr>
        </p:nvSpPr>
        <p:spPr/>
        <p:txBody>
          <a:bodyPr/>
          <a:p>
            <a:r>
              <a:rPr lang="es-A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ACF8718-ED0B-4DCF-9EBC-462ED8982FFD}" type="slidenum">
              <a:t>&lt;#&gt;</a:t>
            </a:fld>
          </a:p>
        </p:txBody>
      </p:sp>
      <p:sp>
        <p:nvSpPr>
          <p:cNvPr id="4" name="PlaceHolder 3"/>
          <p:cNvSpPr>
            <a:spLocks noGrp="1"/>
          </p:cNvSpPr>
          <p:nvPr>
            <p:ph type="dt" idx="6"/>
          </p:nvPr>
        </p:nvSpPr>
        <p:spPr/>
        <p:txBody>
          <a:bodyPr/>
          <a:p>
            <a:r>
              <a:rPr lang="es-A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D8733E5-1574-475A-BFFE-EF3989484DDF}" type="slidenum">
              <a:t>&lt;#&gt;</a:t>
            </a:fld>
          </a:p>
        </p:txBody>
      </p:sp>
      <p:sp>
        <p:nvSpPr>
          <p:cNvPr id="6" name="PlaceHolder 5"/>
          <p:cNvSpPr>
            <a:spLocks noGrp="1"/>
          </p:cNvSpPr>
          <p:nvPr>
            <p:ph type="dt" idx="6"/>
          </p:nvPr>
        </p:nvSpPr>
        <p:spPr/>
        <p:txBody>
          <a:bodyPr/>
          <a:p>
            <a:r>
              <a:rPr lang="es-A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s-A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EB1ED68-BB1F-4FB6-ADD0-AB0E4D9FA670}" type="slidenum">
              <a:t>&lt;#&gt;</a:t>
            </a:fld>
          </a:p>
        </p:txBody>
      </p:sp>
      <p:sp>
        <p:nvSpPr>
          <p:cNvPr id="6" name="PlaceHolder 5"/>
          <p:cNvSpPr>
            <a:spLocks noGrp="1"/>
          </p:cNvSpPr>
          <p:nvPr>
            <p:ph type="dt" idx="6"/>
          </p:nvPr>
        </p:nvSpPr>
        <p:spPr/>
        <p:txBody>
          <a:bodyPr/>
          <a:p>
            <a:r>
              <a:rPr lang="es-A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AR"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A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24D64EB-8C65-45FC-8243-639EA49A876D}" type="slidenum">
              <a:t>&lt;#&gt;</a:t>
            </a:fld>
          </a:p>
        </p:txBody>
      </p:sp>
      <p:sp>
        <p:nvSpPr>
          <p:cNvPr id="7" name="PlaceHolder 6"/>
          <p:cNvSpPr>
            <a:spLocks noGrp="1"/>
          </p:cNvSpPr>
          <p:nvPr>
            <p:ph type="dt" idx="6"/>
          </p:nvPr>
        </p:nvSpPr>
        <p:spPr/>
        <p:txBody>
          <a:bodyPr/>
          <a:p>
            <a:r>
              <a:rPr lang="es-A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7486C70-7171-4B1A-97A1-11035F0F7842}" type="slidenum">
              <a:t>&lt;#&gt;</a:t>
            </a:fld>
          </a:p>
        </p:txBody>
      </p:sp>
      <p:sp>
        <p:nvSpPr>
          <p:cNvPr id="5" name="PlaceHolder 4"/>
          <p:cNvSpPr>
            <a:spLocks noGrp="1"/>
          </p:cNvSpPr>
          <p:nvPr>
            <p:ph type="dt" idx="6"/>
          </p:nvPr>
        </p:nvSpPr>
        <p:spPr/>
        <p:txBody>
          <a:bodyPr/>
          <a:p>
            <a:r>
              <a:rPr lang="es-A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00AC13B-F8F1-44FF-8640-F2585401328C}" type="slidenum">
              <a:t>&lt;#&gt;</a:t>
            </a:fld>
          </a:p>
        </p:txBody>
      </p:sp>
      <p:sp>
        <p:nvSpPr>
          <p:cNvPr id="5" name="PlaceHolder 4"/>
          <p:cNvSpPr>
            <a:spLocks noGrp="1"/>
          </p:cNvSpPr>
          <p:nvPr>
            <p:ph type="dt" idx="6"/>
          </p:nvPr>
        </p:nvSpPr>
        <p:spPr/>
        <p:txBody>
          <a:bodyPr/>
          <a:p>
            <a:r>
              <a:rPr lang="es-A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AR"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E900968-E777-4666-888E-85D1435BAF6A}" type="slidenum">
              <a:t>&lt;#&gt;</a:t>
            </a:fld>
          </a:p>
        </p:txBody>
      </p:sp>
      <p:sp>
        <p:nvSpPr>
          <p:cNvPr id="8" name="PlaceHolder 7"/>
          <p:cNvSpPr>
            <a:spLocks noGrp="1"/>
          </p:cNvSpPr>
          <p:nvPr>
            <p:ph type="dt" idx="6"/>
          </p:nvPr>
        </p:nvSpPr>
        <p:spPr/>
        <p:txBody>
          <a:bodyPr/>
          <a:p>
            <a:r>
              <a:rPr lang="es-A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350CFB2-D55A-4458-B820-84CDA4100598}" type="slidenum">
              <a:t>&lt;#&gt;</a:t>
            </a:fld>
          </a:p>
        </p:txBody>
      </p:sp>
      <p:sp>
        <p:nvSpPr>
          <p:cNvPr id="6" name="PlaceHolder 5"/>
          <p:cNvSpPr>
            <a:spLocks noGrp="1"/>
          </p:cNvSpPr>
          <p:nvPr>
            <p:ph type="dt" idx="3"/>
          </p:nvPr>
        </p:nvSpPr>
        <p:spPr/>
        <p:txBody>
          <a:bodyPr/>
          <a:p>
            <a:r>
              <a:rPr lang="es-A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AR"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2595E83-D4B6-406C-9D72-4AF6306E08CB}" type="slidenum">
              <a:t>&lt;#&gt;</a:t>
            </a:fld>
          </a:p>
        </p:txBody>
      </p:sp>
      <p:sp>
        <p:nvSpPr>
          <p:cNvPr id="8" name="PlaceHolder 7"/>
          <p:cNvSpPr>
            <a:spLocks noGrp="1"/>
          </p:cNvSpPr>
          <p:nvPr>
            <p:ph type="dt" idx="6"/>
          </p:nvPr>
        </p:nvSpPr>
        <p:spPr/>
        <p:txBody>
          <a:bodyPr/>
          <a:p>
            <a:r>
              <a:rPr lang="es-A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7AACC88-15CC-4191-A0C3-EAB6092DBCEF}" type="slidenum">
              <a:t>&lt;#&gt;</a:t>
            </a:fld>
          </a:p>
        </p:txBody>
      </p:sp>
      <p:sp>
        <p:nvSpPr>
          <p:cNvPr id="8" name="PlaceHolder 7"/>
          <p:cNvSpPr>
            <a:spLocks noGrp="1"/>
          </p:cNvSpPr>
          <p:nvPr>
            <p:ph type="dt" idx="6"/>
          </p:nvPr>
        </p:nvSpPr>
        <p:spPr/>
        <p:txBody>
          <a:bodyPr/>
          <a:p>
            <a:r>
              <a:rPr lang="es-A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48B7050-9EAA-46BD-8E92-AED6E4A4FED2}" type="slidenum">
              <a:t>&lt;#&gt;</a:t>
            </a:fld>
          </a:p>
        </p:txBody>
      </p:sp>
      <p:sp>
        <p:nvSpPr>
          <p:cNvPr id="7" name="PlaceHolder 6"/>
          <p:cNvSpPr>
            <a:spLocks noGrp="1"/>
          </p:cNvSpPr>
          <p:nvPr>
            <p:ph type="dt" idx="6"/>
          </p:nvPr>
        </p:nvSpPr>
        <p:spPr/>
        <p:txBody>
          <a:bodyPr/>
          <a:p>
            <a:r>
              <a:rPr lang="es-A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D2D4E83A-C878-45B0-87C3-42446DD0B02A}" type="slidenum">
              <a:t>&lt;#&gt;</a:t>
            </a:fld>
          </a:p>
        </p:txBody>
      </p:sp>
      <p:sp>
        <p:nvSpPr>
          <p:cNvPr id="9" name="PlaceHolder 8"/>
          <p:cNvSpPr>
            <a:spLocks noGrp="1"/>
          </p:cNvSpPr>
          <p:nvPr>
            <p:ph type="dt" idx="6"/>
          </p:nvPr>
        </p:nvSpPr>
        <p:spPr/>
        <p:txBody>
          <a:bodyPr/>
          <a:p>
            <a:r>
              <a:rPr lang="es-A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9EDF8C9-9D32-4A23-8978-61E906BA835C}" type="slidenum">
              <a:t>&lt;#&gt;</a:t>
            </a:fld>
          </a:p>
        </p:txBody>
      </p:sp>
      <p:sp>
        <p:nvSpPr>
          <p:cNvPr id="11" name="PlaceHolder 10"/>
          <p:cNvSpPr>
            <a:spLocks noGrp="1"/>
          </p:cNvSpPr>
          <p:nvPr>
            <p:ph type="dt" idx="6"/>
          </p:nvPr>
        </p:nvSpPr>
        <p:spPr/>
        <p:txBody>
          <a:bodyPr/>
          <a:p>
            <a:r>
              <a:rPr lang="es-A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s-A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8F3CE1A-CD54-48D1-A818-0ACA113C842D}" type="slidenum">
              <a:t>&lt;#&gt;</a:t>
            </a:fld>
          </a:p>
        </p:txBody>
      </p:sp>
      <p:sp>
        <p:nvSpPr>
          <p:cNvPr id="6" name="PlaceHolder 5"/>
          <p:cNvSpPr>
            <a:spLocks noGrp="1"/>
          </p:cNvSpPr>
          <p:nvPr>
            <p:ph type="dt" idx="3"/>
          </p:nvPr>
        </p:nvSpPr>
        <p:spPr/>
        <p:txBody>
          <a:bodyPr/>
          <a:p>
            <a:r>
              <a:rPr lang="es-A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AR"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A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85E8F59-3B4D-40B5-AC61-D5BF288FD661}" type="slidenum">
              <a:t>&lt;#&gt;</a:t>
            </a:fld>
          </a:p>
        </p:txBody>
      </p:sp>
      <p:sp>
        <p:nvSpPr>
          <p:cNvPr id="7" name="PlaceHolder 6"/>
          <p:cNvSpPr>
            <a:spLocks noGrp="1"/>
          </p:cNvSpPr>
          <p:nvPr>
            <p:ph type="dt" idx="3"/>
          </p:nvPr>
        </p:nvSpPr>
        <p:spPr/>
        <p:txBody>
          <a:bodyPr/>
          <a:p>
            <a:r>
              <a:rPr lang="es-A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FC900B2-DF21-4109-9C80-0918E4E1E527}" type="slidenum">
              <a:t>&lt;#&gt;</a:t>
            </a:fld>
          </a:p>
        </p:txBody>
      </p:sp>
      <p:sp>
        <p:nvSpPr>
          <p:cNvPr id="5" name="PlaceHolder 4"/>
          <p:cNvSpPr>
            <a:spLocks noGrp="1"/>
          </p:cNvSpPr>
          <p:nvPr>
            <p:ph type="dt" idx="3"/>
          </p:nvPr>
        </p:nvSpPr>
        <p:spPr/>
        <p:txBody>
          <a:bodyPr/>
          <a:p>
            <a:r>
              <a:rPr lang="es-A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1C614E1-77C2-4F41-A52B-507D7AB3B016}" type="slidenum">
              <a:t>&lt;#&gt;</a:t>
            </a:fld>
          </a:p>
        </p:txBody>
      </p:sp>
      <p:sp>
        <p:nvSpPr>
          <p:cNvPr id="5" name="PlaceHolder 4"/>
          <p:cNvSpPr>
            <a:spLocks noGrp="1"/>
          </p:cNvSpPr>
          <p:nvPr>
            <p:ph type="dt" idx="3"/>
          </p:nvPr>
        </p:nvSpPr>
        <p:spPr/>
        <p:txBody>
          <a:bodyPr/>
          <a:p>
            <a:r>
              <a:rPr lang="es-A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s-AR"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D56E40B-2569-4B72-85EA-A6705252376D}" type="slidenum">
              <a:t>&lt;#&gt;</a:t>
            </a:fld>
          </a:p>
        </p:txBody>
      </p:sp>
      <p:sp>
        <p:nvSpPr>
          <p:cNvPr id="8" name="PlaceHolder 7"/>
          <p:cNvSpPr>
            <a:spLocks noGrp="1"/>
          </p:cNvSpPr>
          <p:nvPr>
            <p:ph type="dt" idx="3"/>
          </p:nvPr>
        </p:nvSpPr>
        <p:spPr/>
        <p:txBody>
          <a:bodyPr/>
          <a:p>
            <a:r>
              <a:rPr lang="es-A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s-AR"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380C626-E9A8-4255-90B6-339D50733C80}" type="slidenum">
              <a:t>&lt;#&gt;</a:t>
            </a:fld>
          </a:p>
        </p:txBody>
      </p:sp>
      <p:sp>
        <p:nvSpPr>
          <p:cNvPr id="8" name="PlaceHolder 7"/>
          <p:cNvSpPr>
            <a:spLocks noGrp="1"/>
          </p:cNvSpPr>
          <p:nvPr>
            <p:ph type="dt" idx="3"/>
          </p:nvPr>
        </p:nvSpPr>
        <p:spPr/>
        <p:txBody>
          <a:bodyPr/>
          <a:p>
            <a:r>
              <a:rPr lang="es-A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s-AR"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s-A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A867265-6A8C-4ED9-814C-9070632B152A}" type="slidenum">
              <a:t>&lt;#&gt;</a:t>
            </a:fld>
          </a:p>
        </p:txBody>
      </p:sp>
      <p:sp>
        <p:nvSpPr>
          <p:cNvPr id="8" name="PlaceHolder 7"/>
          <p:cNvSpPr>
            <a:spLocks noGrp="1"/>
          </p:cNvSpPr>
          <p:nvPr>
            <p:ph type="dt" idx="3"/>
          </p:nvPr>
        </p:nvSpPr>
        <p:spPr/>
        <p:txBody>
          <a:bodyPr/>
          <a:p>
            <a:r>
              <a:rPr lang="es-A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3000" cy="363240"/>
          </a:xfrm>
          <a:prstGeom prst="rect">
            <a:avLst/>
          </a:prstGeom>
          <a:noFill/>
          <a:ln w="0">
            <a:noFill/>
          </a:ln>
        </p:spPr>
        <p:txBody>
          <a:bodyPr lIns="90000" rIns="90000" tIns="45000" bIns="45000" anchor="ctr">
            <a:noAutofit/>
          </a:bodyPr>
          <a:lstStyle>
            <a:lvl1pPr algn="ctr">
              <a:lnSpc>
                <a:spcPct val="100000"/>
              </a:lnSpc>
              <a:buNone/>
              <a:tabLst>
                <a:tab algn="l" pos="0"/>
              </a:tabLst>
              <a:defRPr b="0" lang="es-AR" sz="1400" spc="-1" strike="noStrike">
                <a:solidFill>
                  <a:srgbClr val="000000"/>
                </a:solidFill>
                <a:latin typeface="Times New Roman"/>
              </a:defRPr>
            </a:lvl1pPr>
          </a:lstStyle>
          <a:p>
            <a:pPr algn="ctr">
              <a:lnSpc>
                <a:spcPct val="100000"/>
              </a:lnSpc>
              <a:buNone/>
              <a:tabLst>
                <a:tab algn="l" pos="0"/>
              </a:tabLst>
            </a:pPr>
            <a:r>
              <a:rPr b="0" lang="es-AR" sz="1400" spc="-1" strike="noStrike">
                <a:solidFill>
                  <a:srgbClr val="000000"/>
                </a:solidFill>
                <a:latin typeface="Times New Roman"/>
              </a:rPr>
              <a:t>&lt;pie de página&gt;</a:t>
            </a:r>
            <a:endParaRPr b="0" lang="es-AR" sz="1400" spc="-1" strike="noStrike">
              <a:latin typeface="Times New Roman"/>
            </a:endParaRPr>
          </a:p>
        </p:txBody>
      </p:sp>
      <p:sp>
        <p:nvSpPr>
          <p:cNvPr id="1" name="PlaceHolder 2"/>
          <p:cNvSpPr>
            <a:spLocks noGrp="1"/>
          </p:cNvSpPr>
          <p:nvPr>
            <p:ph type="sldNum" idx="2"/>
          </p:nvPr>
        </p:nvSpPr>
        <p:spPr>
          <a:xfrm>
            <a:off x="8610480" y="6356520"/>
            <a:ext cx="2741400" cy="363240"/>
          </a:xfrm>
          <a:prstGeom prst="rect">
            <a:avLst/>
          </a:prstGeom>
          <a:noFill/>
          <a:ln w="0">
            <a:noFill/>
          </a:ln>
        </p:spPr>
        <p:txBody>
          <a:bodyPr lIns="90000" rIns="90000" tIns="45000" bIns="45000" anchor="ctr">
            <a:noAutofit/>
          </a:bodyPr>
          <a:lstStyle>
            <a:lvl1pPr algn="r">
              <a:lnSpc>
                <a:spcPct val="100000"/>
              </a:lnSpc>
              <a:buNone/>
              <a:tabLst>
                <a:tab algn="l" pos="0"/>
              </a:tabLst>
              <a:defRPr b="0" lang="en-US" sz="1200" spc="-1" strike="noStrike">
                <a:solidFill>
                  <a:srgbClr val="888888"/>
                </a:solidFill>
                <a:latin typeface="Calibri"/>
                <a:ea typeface="Calibri"/>
              </a:defRPr>
            </a:lvl1pPr>
          </a:lstStyle>
          <a:p>
            <a:pPr algn="r">
              <a:lnSpc>
                <a:spcPct val="100000"/>
              </a:lnSpc>
              <a:buNone/>
              <a:tabLst>
                <a:tab algn="l" pos="0"/>
              </a:tabLst>
            </a:pPr>
            <a:fld id="{93ACACEF-1356-4DB2-A755-71314C7F9315}" type="slidenum">
              <a:rPr b="0" lang="en-US" sz="1200" spc="-1" strike="noStrike">
                <a:solidFill>
                  <a:srgbClr val="888888"/>
                </a:solidFill>
                <a:latin typeface="Calibri"/>
                <a:ea typeface="Calibri"/>
              </a:rPr>
              <a:t>&lt;número&gt;</a:t>
            </a:fld>
            <a:endParaRPr b="0" lang="es-AR" sz="1200" spc="-1" strike="noStrike">
              <a:latin typeface="Times New Roman"/>
            </a:endParaRPr>
          </a:p>
        </p:txBody>
      </p:sp>
      <p:sp>
        <p:nvSpPr>
          <p:cNvPr id="2" name="PlaceHolder 3"/>
          <p:cNvSpPr>
            <a:spLocks noGrp="1"/>
          </p:cNvSpPr>
          <p:nvPr>
            <p:ph type="dt" idx="3"/>
          </p:nvPr>
        </p:nvSpPr>
        <p:spPr>
          <a:xfrm>
            <a:off x="838080" y="6356520"/>
            <a:ext cx="2741400" cy="363240"/>
          </a:xfrm>
          <a:prstGeom prst="rect">
            <a:avLst/>
          </a:prstGeom>
          <a:noFill/>
          <a:ln w="0">
            <a:noFill/>
          </a:ln>
        </p:spPr>
        <p:txBody>
          <a:bodyPr lIns="90000" rIns="90000" tIns="45000" bIns="45000" anchor="ctr">
            <a:noAutofit/>
          </a:bodyPr>
          <a:lstStyle>
            <a:lvl1pPr>
              <a:defRPr b="0" lang="es-AR" sz="1400" spc="-1" strike="noStrike">
                <a:latin typeface="Times New Roman"/>
              </a:defRPr>
            </a:lvl1pPr>
          </a:lstStyle>
          <a:p>
            <a:r>
              <a:rPr b="0" lang="es-AR" sz="1400" spc="-1" strike="noStrike">
                <a:latin typeface="Times New Roman"/>
              </a:rPr>
              <a:t>&lt;fecha/hora&gt;</a:t>
            </a:r>
            <a:endParaRPr b="0" lang="es-AR"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s-AR" sz="4400" spc="-1" strike="noStrike">
                <a:latin typeface="Arial"/>
              </a:rPr>
              <a:t>Pulse para </a:t>
            </a:r>
            <a:r>
              <a:rPr b="0" lang="es-AR" sz="4400" spc="-1" strike="noStrike">
                <a:latin typeface="Arial"/>
              </a:rPr>
              <a:t>editar el </a:t>
            </a:r>
            <a:r>
              <a:rPr b="0" lang="es-AR" sz="4400" spc="-1" strike="noStrike">
                <a:latin typeface="Arial"/>
              </a:rPr>
              <a:t>formato del </a:t>
            </a:r>
            <a:r>
              <a:rPr b="0" lang="es-AR" sz="4400" spc="-1" strike="noStrike">
                <a:latin typeface="Arial"/>
              </a:rPr>
              <a:t>texto de título</a:t>
            </a:r>
            <a:endParaRPr b="0" lang="es-AR"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3200" spc="-1" strike="noStrike">
                <a:latin typeface="Arial"/>
              </a:rPr>
              <a:t>Pulse para editar el formato de texto del esquema</a:t>
            </a:r>
            <a:endParaRPr b="0" lang="es-AR" sz="3200" spc="-1" strike="noStrike">
              <a:latin typeface="Arial"/>
            </a:endParaRPr>
          </a:p>
          <a:p>
            <a:pPr lvl="1" marL="864000" indent="-324000">
              <a:spcBef>
                <a:spcPts val="1134"/>
              </a:spcBef>
              <a:buClr>
                <a:srgbClr val="000000"/>
              </a:buClr>
              <a:buSzPct val="75000"/>
              <a:buFont typeface="Symbol" charset="2"/>
              <a:buChar char=""/>
            </a:pPr>
            <a:r>
              <a:rPr b="0" lang="es-AR" sz="2800" spc="-1" strike="noStrike">
                <a:latin typeface="Arial"/>
              </a:rPr>
              <a:t>Segundo nivel del esquema</a:t>
            </a:r>
            <a:endParaRPr b="0" lang="es-AR" sz="2800" spc="-1" strike="noStrike">
              <a:latin typeface="Arial"/>
            </a:endParaRPr>
          </a:p>
          <a:p>
            <a:pPr lvl="2" marL="1296000" indent="-288000">
              <a:spcBef>
                <a:spcPts val="850"/>
              </a:spcBef>
              <a:buClr>
                <a:srgbClr val="000000"/>
              </a:buClr>
              <a:buSzPct val="45000"/>
              <a:buFont typeface="Wingdings" charset="2"/>
              <a:buChar char=""/>
            </a:pPr>
            <a:r>
              <a:rPr b="0" lang="es-AR" sz="2400" spc="-1" strike="noStrike">
                <a:latin typeface="Arial"/>
              </a:rPr>
              <a:t>Tercer nivel del esquema</a:t>
            </a:r>
            <a:endParaRPr b="0" lang="es-AR" sz="2400" spc="-1" strike="noStrike">
              <a:latin typeface="Arial"/>
            </a:endParaRPr>
          </a:p>
          <a:p>
            <a:pPr lvl="3" marL="1728000" indent="-216000">
              <a:spcBef>
                <a:spcPts val="567"/>
              </a:spcBef>
              <a:buClr>
                <a:srgbClr val="000000"/>
              </a:buClr>
              <a:buSzPct val="75000"/>
              <a:buFont typeface="Symbol" charset="2"/>
              <a:buChar char=""/>
            </a:pPr>
            <a:r>
              <a:rPr b="0" lang="es-AR" sz="2000" spc="-1" strike="noStrike">
                <a:latin typeface="Arial"/>
              </a:rPr>
              <a:t>Cuarto nivel del esquema</a:t>
            </a:r>
            <a:endParaRPr b="0" lang="es-AR" sz="2000" spc="-1" strike="noStrike">
              <a:latin typeface="Arial"/>
            </a:endParaRPr>
          </a:p>
          <a:p>
            <a:pPr lvl="4" marL="2160000" indent="-216000">
              <a:spcBef>
                <a:spcPts val="283"/>
              </a:spcBef>
              <a:buClr>
                <a:srgbClr val="000000"/>
              </a:buClr>
              <a:buSzPct val="45000"/>
              <a:buFont typeface="Wingdings" charset="2"/>
              <a:buChar char=""/>
            </a:pPr>
            <a:r>
              <a:rPr b="0" lang="es-AR" sz="2000" spc="-1" strike="noStrike">
                <a:latin typeface="Arial"/>
              </a:rPr>
              <a:t>Quinto nivel del esquema</a:t>
            </a:r>
            <a:endParaRPr b="0" lang="es-AR" sz="2000" spc="-1" strike="noStrike">
              <a:latin typeface="Arial"/>
            </a:endParaRPr>
          </a:p>
          <a:p>
            <a:pPr lvl="5" marL="2592000" indent="-216000">
              <a:spcBef>
                <a:spcPts val="283"/>
              </a:spcBef>
              <a:buClr>
                <a:srgbClr val="000000"/>
              </a:buClr>
              <a:buSzPct val="45000"/>
              <a:buFont typeface="Wingdings" charset="2"/>
              <a:buChar char=""/>
            </a:pPr>
            <a:r>
              <a:rPr b="0" lang="es-AR" sz="2000" spc="-1" strike="noStrike">
                <a:latin typeface="Arial"/>
              </a:rPr>
              <a:t>Sexto nivel del esquema</a:t>
            </a:r>
            <a:endParaRPr b="0" lang="es-AR" sz="2000" spc="-1" strike="noStrike">
              <a:latin typeface="Arial"/>
            </a:endParaRPr>
          </a:p>
          <a:p>
            <a:pPr lvl="6" marL="3024000" indent="-216000">
              <a:spcBef>
                <a:spcPts val="283"/>
              </a:spcBef>
              <a:buClr>
                <a:srgbClr val="000000"/>
              </a:buClr>
              <a:buSzPct val="45000"/>
              <a:buFont typeface="Wingdings" charset="2"/>
              <a:buChar char=""/>
            </a:pPr>
            <a:r>
              <a:rPr b="0" lang="es-AR" sz="2000" spc="-1" strike="noStrike">
                <a:latin typeface="Arial"/>
              </a:rPr>
              <a:t>Séptimo nivel del esquema</a:t>
            </a:r>
            <a:endParaRPr b="0" lang="es-A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000" cy="363240"/>
          </a:xfrm>
          <a:prstGeom prst="rect">
            <a:avLst/>
          </a:prstGeom>
          <a:noFill/>
          <a:ln w="0">
            <a:noFill/>
          </a:ln>
        </p:spPr>
        <p:txBody>
          <a:bodyPr lIns="90000" rIns="90000" tIns="45000" bIns="45000" anchor="ctr">
            <a:noAutofit/>
          </a:bodyPr>
          <a:lstStyle>
            <a:lvl1pPr algn="ctr">
              <a:lnSpc>
                <a:spcPct val="100000"/>
              </a:lnSpc>
              <a:buNone/>
              <a:tabLst>
                <a:tab algn="l" pos="0"/>
              </a:tabLst>
              <a:defRPr b="0" lang="es-AR" sz="1400" spc="-1" strike="noStrike">
                <a:solidFill>
                  <a:srgbClr val="000000"/>
                </a:solidFill>
                <a:latin typeface="Times New Roman"/>
              </a:defRPr>
            </a:lvl1pPr>
          </a:lstStyle>
          <a:p>
            <a:pPr algn="ctr">
              <a:lnSpc>
                <a:spcPct val="100000"/>
              </a:lnSpc>
              <a:buNone/>
              <a:tabLst>
                <a:tab algn="l" pos="0"/>
              </a:tabLst>
            </a:pPr>
            <a:r>
              <a:rPr b="0" lang="es-AR" sz="1400" spc="-1" strike="noStrike">
                <a:solidFill>
                  <a:srgbClr val="000000"/>
                </a:solidFill>
                <a:latin typeface="Times New Roman"/>
              </a:rPr>
              <a:t>&lt;pie de página&gt;</a:t>
            </a:r>
            <a:endParaRPr b="0" lang="es-AR" sz="1400" spc="-1" strike="noStrike">
              <a:latin typeface="Times New Roman"/>
            </a:endParaRPr>
          </a:p>
        </p:txBody>
      </p:sp>
      <p:sp>
        <p:nvSpPr>
          <p:cNvPr id="42" name="PlaceHolder 2"/>
          <p:cNvSpPr>
            <a:spLocks noGrp="1"/>
          </p:cNvSpPr>
          <p:nvPr>
            <p:ph type="sldNum" idx="5"/>
          </p:nvPr>
        </p:nvSpPr>
        <p:spPr>
          <a:xfrm>
            <a:off x="8610480" y="6356520"/>
            <a:ext cx="2741400" cy="363240"/>
          </a:xfrm>
          <a:prstGeom prst="rect">
            <a:avLst/>
          </a:prstGeom>
          <a:noFill/>
          <a:ln w="0">
            <a:noFill/>
          </a:ln>
        </p:spPr>
        <p:txBody>
          <a:bodyPr lIns="90000" rIns="90000" tIns="45000" bIns="45000" anchor="ctr">
            <a:noAutofit/>
          </a:bodyPr>
          <a:lstStyle>
            <a:lvl1pPr algn="r">
              <a:lnSpc>
                <a:spcPct val="100000"/>
              </a:lnSpc>
              <a:buNone/>
              <a:tabLst>
                <a:tab algn="l" pos="0"/>
              </a:tabLst>
              <a:defRPr b="0" lang="en-US" sz="1200" spc="-1" strike="noStrike">
                <a:solidFill>
                  <a:srgbClr val="888888"/>
                </a:solidFill>
                <a:latin typeface="Calibri"/>
                <a:ea typeface="Calibri"/>
              </a:defRPr>
            </a:lvl1pPr>
          </a:lstStyle>
          <a:p>
            <a:pPr algn="r">
              <a:lnSpc>
                <a:spcPct val="100000"/>
              </a:lnSpc>
              <a:buNone/>
              <a:tabLst>
                <a:tab algn="l" pos="0"/>
              </a:tabLst>
            </a:pPr>
            <a:fld id="{7C271643-46C4-4DA9-B8C1-F2ECC4A2F47B}" type="slidenum">
              <a:rPr b="0" lang="en-US" sz="1200" spc="-1" strike="noStrike">
                <a:solidFill>
                  <a:srgbClr val="888888"/>
                </a:solidFill>
                <a:latin typeface="Calibri"/>
                <a:ea typeface="Calibri"/>
              </a:rPr>
              <a:t>&lt;número&gt;</a:t>
            </a:fld>
            <a:endParaRPr b="0" lang="es-AR" sz="1200" spc="-1" strike="noStrike">
              <a:latin typeface="Times New Roman"/>
            </a:endParaRPr>
          </a:p>
        </p:txBody>
      </p:sp>
      <p:sp>
        <p:nvSpPr>
          <p:cNvPr id="43" name="PlaceHolder 3"/>
          <p:cNvSpPr>
            <a:spLocks noGrp="1"/>
          </p:cNvSpPr>
          <p:nvPr>
            <p:ph type="dt" idx="6"/>
          </p:nvPr>
        </p:nvSpPr>
        <p:spPr>
          <a:xfrm>
            <a:off x="838080" y="6356520"/>
            <a:ext cx="2741400" cy="363240"/>
          </a:xfrm>
          <a:prstGeom prst="rect">
            <a:avLst/>
          </a:prstGeom>
          <a:noFill/>
          <a:ln w="0">
            <a:noFill/>
          </a:ln>
        </p:spPr>
        <p:txBody>
          <a:bodyPr lIns="90000" rIns="90000" tIns="45000" bIns="45000" anchor="ctr">
            <a:noAutofit/>
          </a:bodyPr>
          <a:lstStyle>
            <a:lvl1pPr>
              <a:defRPr b="0" lang="es-AR" sz="1400" spc="-1" strike="noStrike">
                <a:latin typeface="Times New Roman"/>
              </a:defRPr>
            </a:lvl1pPr>
          </a:lstStyle>
          <a:p>
            <a:r>
              <a:rPr b="0" lang="es-AR" sz="1400" spc="-1" strike="noStrike">
                <a:latin typeface="Times New Roman"/>
              </a:rPr>
              <a:t>&lt;fecha/hora&gt;</a:t>
            </a:r>
            <a:endParaRPr b="0" lang="es-AR"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s-AR" sz="4400" spc="-1" strike="noStrike">
                <a:latin typeface="Arial"/>
              </a:rPr>
              <a:t>Pulse para editar el formato del texto de título</a:t>
            </a:r>
            <a:endParaRPr b="0" lang="es-AR"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3200" spc="-1" strike="noStrike">
                <a:latin typeface="Arial"/>
              </a:rPr>
              <a:t>Pulse para editar el formato de texto del esquema</a:t>
            </a:r>
            <a:endParaRPr b="0" lang="es-AR" sz="3200" spc="-1" strike="noStrike">
              <a:latin typeface="Arial"/>
            </a:endParaRPr>
          </a:p>
          <a:p>
            <a:pPr lvl="1" marL="864000" indent="-324000">
              <a:spcBef>
                <a:spcPts val="1134"/>
              </a:spcBef>
              <a:buClr>
                <a:srgbClr val="000000"/>
              </a:buClr>
              <a:buSzPct val="75000"/>
              <a:buFont typeface="Symbol" charset="2"/>
              <a:buChar char=""/>
            </a:pPr>
            <a:r>
              <a:rPr b="0" lang="es-AR" sz="2800" spc="-1" strike="noStrike">
                <a:latin typeface="Arial"/>
              </a:rPr>
              <a:t>Segundo nivel del esquema</a:t>
            </a:r>
            <a:endParaRPr b="0" lang="es-AR" sz="2800" spc="-1" strike="noStrike">
              <a:latin typeface="Arial"/>
            </a:endParaRPr>
          </a:p>
          <a:p>
            <a:pPr lvl="2" marL="1296000" indent="-288000">
              <a:spcBef>
                <a:spcPts val="850"/>
              </a:spcBef>
              <a:buClr>
                <a:srgbClr val="000000"/>
              </a:buClr>
              <a:buSzPct val="45000"/>
              <a:buFont typeface="Wingdings" charset="2"/>
              <a:buChar char=""/>
            </a:pPr>
            <a:r>
              <a:rPr b="0" lang="es-AR" sz="2400" spc="-1" strike="noStrike">
                <a:latin typeface="Arial"/>
              </a:rPr>
              <a:t>Tercer nivel del esquema</a:t>
            </a:r>
            <a:endParaRPr b="0" lang="es-AR" sz="2400" spc="-1" strike="noStrike">
              <a:latin typeface="Arial"/>
            </a:endParaRPr>
          </a:p>
          <a:p>
            <a:pPr lvl="3" marL="1728000" indent="-216000">
              <a:spcBef>
                <a:spcPts val="567"/>
              </a:spcBef>
              <a:buClr>
                <a:srgbClr val="000000"/>
              </a:buClr>
              <a:buSzPct val="75000"/>
              <a:buFont typeface="Symbol" charset="2"/>
              <a:buChar char=""/>
            </a:pPr>
            <a:r>
              <a:rPr b="0" lang="es-AR" sz="2000" spc="-1" strike="noStrike">
                <a:latin typeface="Arial"/>
              </a:rPr>
              <a:t>Cuarto nivel del esquema</a:t>
            </a:r>
            <a:endParaRPr b="0" lang="es-AR" sz="2000" spc="-1" strike="noStrike">
              <a:latin typeface="Arial"/>
            </a:endParaRPr>
          </a:p>
          <a:p>
            <a:pPr lvl="4" marL="2160000" indent="-216000">
              <a:spcBef>
                <a:spcPts val="283"/>
              </a:spcBef>
              <a:buClr>
                <a:srgbClr val="000000"/>
              </a:buClr>
              <a:buSzPct val="45000"/>
              <a:buFont typeface="Wingdings" charset="2"/>
              <a:buChar char=""/>
            </a:pPr>
            <a:r>
              <a:rPr b="0" lang="es-AR" sz="2000" spc="-1" strike="noStrike">
                <a:latin typeface="Arial"/>
              </a:rPr>
              <a:t>Quinto nivel del esquema</a:t>
            </a:r>
            <a:endParaRPr b="0" lang="es-AR" sz="2000" spc="-1" strike="noStrike">
              <a:latin typeface="Arial"/>
            </a:endParaRPr>
          </a:p>
          <a:p>
            <a:pPr lvl="5" marL="2592000" indent="-216000">
              <a:spcBef>
                <a:spcPts val="283"/>
              </a:spcBef>
              <a:buClr>
                <a:srgbClr val="000000"/>
              </a:buClr>
              <a:buSzPct val="45000"/>
              <a:buFont typeface="Wingdings" charset="2"/>
              <a:buChar char=""/>
            </a:pPr>
            <a:r>
              <a:rPr b="0" lang="es-AR" sz="2000" spc="-1" strike="noStrike">
                <a:latin typeface="Arial"/>
              </a:rPr>
              <a:t>Sexto nivel del esquema</a:t>
            </a:r>
            <a:endParaRPr b="0" lang="es-AR" sz="2000" spc="-1" strike="noStrike">
              <a:latin typeface="Arial"/>
            </a:endParaRPr>
          </a:p>
          <a:p>
            <a:pPr lvl="6" marL="3024000" indent="-216000">
              <a:spcBef>
                <a:spcPts val="283"/>
              </a:spcBef>
              <a:buClr>
                <a:srgbClr val="000000"/>
              </a:buClr>
              <a:buSzPct val="45000"/>
              <a:buFont typeface="Wingdings" charset="2"/>
              <a:buChar char=""/>
            </a:pPr>
            <a:r>
              <a:rPr b="0" lang="es-AR" sz="2000" spc="-1" strike="noStrike">
                <a:latin typeface="Arial"/>
              </a:rPr>
              <a:t>Séptimo nivel del esquema</a:t>
            </a:r>
            <a:endParaRPr b="0" lang="es-A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argentinaenpython.com/quiero-aprender-python/aprenda-a-pensar-como-un-programador-con-python.pdf" TargetMode="External"/><Relationship Id="rId2" Type="http://schemas.openxmlformats.org/officeDocument/2006/relationships/hyperlink" Target="https://www.python.org/doc/" TargetMode="External"/><Relationship Id="rId3" Type="http://schemas.openxmlformats.org/officeDocument/2006/relationships/hyperlink" Target="https://www.youtube.com/playlist?list=PLU8oAlHdN5BlvPxziopYZRd55pdqFwkeS" TargetMode="External"/><Relationship Id="rId4" Type="http://schemas.openxmlformats.org/officeDocument/2006/relationships/hyperlink" Target="https://ellibrodepython.com/polimorfismo-en-programacion" TargetMode="External"/><Relationship Id="rId5" Type="http://schemas.openxmlformats.org/officeDocument/2006/relationships/hyperlink" Target="https://parzibyte.me/blog/2019/06/30/clases-constructores-python-poo/" TargetMode="External"/><Relationship Id="rId6"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Google Shape;84;p1"/>
          <p:cNvSpPr/>
          <p:nvPr/>
        </p:nvSpPr>
        <p:spPr>
          <a:xfrm>
            <a:off x="551520" y="4860000"/>
            <a:ext cx="8319240" cy="1537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s-AR" sz="2700" spc="-1" strike="noStrike">
                <a:solidFill>
                  <a:srgbClr val="ffffff"/>
                </a:solidFill>
                <a:latin typeface="Open Sans"/>
                <a:ea typeface="Open Sans"/>
              </a:rPr>
              <a:t>PROGRAMACIÓN AVANZADA (189)</a:t>
            </a:r>
            <a:endParaRPr b="0" lang="es-AR" sz="2700" spc="-1" strike="noStrike">
              <a:latin typeface="Arial"/>
            </a:endParaRPr>
          </a:p>
          <a:p>
            <a:pPr>
              <a:lnSpc>
                <a:spcPct val="100000"/>
              </a:lnSpc>
              <a:buNone/>
              <a:tabLst>
                <a:tab algn="l" pos="0"/>
              </a:tabLst>
            </a:pPr>
            <a:endParaRPr b="0" lang="es-AR" sz="1400" spc="-1" strike="noStrike">
              <a:latin typeface="Arial"/>
            </a:endParaRPr>
          </a:p>
          <a:p>
            <a:pPr>
              <a:lnSpc>
                <a:spcPct val="100000"/>
              </a:lnSpc>
              <a:buNone/>
              <a:tabLst>
                <a:tab algn="l" pos="0"/>
              </a:tabLst>
            </a:pPr>
            <a:r>
              <a:rPr b="1" lang="es-AR" sz="1800" spc="-1" strike="noStrike">
                <a:solidFill>
                  <a:srgbClr val="ffffff"/>
                </a:solidFill>
                <a:latin typeface="Open Sans"/>
                <a:ea typeface="Open Sans"/>
              </a:rPr>
              <a:t>Raul Marusca</a:t>
            </a:r>
            <a:endParaRPr b="0" lang="es-AR" sz="1800" spc="-1" strike="noStrike">
              <a:latin typeface="Arial"/>
            </a:endParaRPr>
          </a:p>
          <a:p>
            <a:pPr>
              <a:lnSpc>
                <a:spcPct val="100000"/>
              </a:lnSpc>
              <a:buNone/>
              <a:tabLst>
                <a:tab algn="l" pos="0"/>
              </a:tabLst>
            </a:pPr>
            <a:r>
              <a:rPr b="1" lang="es-AR" sz="1800" spc="-1" strike="noStrike">
                <a:solidFill>
                  <a:srgbClr val="ffffff"/>
                </a:solidFill>
                <a:latin typeface="Open Sans"/>
                <a:ea typeface="Open Sans"/>
              </a:rPr>
              <a:t>Clase N. 1. Unidad I.  Introducción a Programación Orientada a Objetos </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Google Shape;122;g122dc725f45_0_ 4"/>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
        <p:nvSpPr>
          <p:cNvPr id="116" name=""/>
          <p:cNvSpPr/>
          <p:nvPr/>
        </p:nvSpPr>
        <p:spPr>
          <a:xfrm>
            <a:off x="720000" y="1440360"/>
            <a:ext cx="7018560" cy="5064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2100" spc="-1" strike="noStrike">
                <a:solidFill>
                  <a:srgbClr val="000000"/>
                </a:solidFill>
                <a:highlight>
                  <a:srgbClr val="ffffff"/>
                </a:highlight>
                <a:latin typeface="Arial"/>
                <a:ea typeface="Arial"/>
              </a:rPr>
              <a:t>T1: Introducción a los </a:t>
            </a:r>
            <a:r>
              <a:rPr b="1" lang="es-AR" sz="2100" spc="-1" strike="noStrike">
                <a:solidFill>
                  <a:srgbClr val="ff0000"/>
                </a:solidFill>
                <a:highlight>
                  <a:srgbClr val="ffffff"/>
                </a:highlight>
                <a:latin typeface="Arial"/>
                <a:ea typeface="Arial"/>
              </a:rPr>
              <a:t>Paradigmas de Programación</a:t>
            </a:r>
            <a:br>
              <a:rPr sz="2100"/>
            </a:br>
            <a:br>
              <a:rPr sz="2100"/>
            </a:br>
            <a:r>
              <a:rPr b="1" lang="es-AR" sz="2100" spc="-1" strike="noStrike">
                <a:solidFill>
                  <a:srgbClr val="158466"/>
                </a:solidFill>
                <a:highlight>
                  <a:srgbClr val="ffffff"/>
                </a:highlight>
                <a:latin typeface="Arial"/>
                <a:ea typeface="Arial"/>
              </a:rPr>
              <a:t>Programación Declarativa</a:t>
            </a:r>
            <a:br>
              <a:rPr sz="2100"/>
            </a:br>
            <a:br>
              <a:rPr sz="2100"/>
            </a:br>
            <a:r>
              <a:rPr b="0" lang="es-AR" sz="1500" spc="-1" strike="noStrike">
                <a:solidFill>
                  <a:srgbClr val="000000"/>
                </a:solidFill>
                <a:highlight>
                  <a:srgbClr val="ffffff"/>
                </a:highlight>
                <a:latin typeface="Arial"/>
                <a:ea typeface="Arial"/>
              </a:rPr>
              <a:t>Los paradigmas anteriores se engloban dentro de los paradigmas </a:t>
            </a:r>
            <a:r>
              <a:rPr b="1" i="1" lang="es-AR" sz="1500" spc="-1" strike="noStrike">
                <a:solidFill>
                  <a:srgbClr val="000000"/>
                </a:solidFill>
                <a:highlight>
                  <a:srgbClr val="ffffff"/>
                </a:highlight>
                <a:latin typeface="Arial"/>
                <a:ea typeface="Arial"/>
              </a:rPr>
              <a:t>imperativos</a:t>
            </a:r>
            <a:r>
              <a:rPr b="0" lang="es-AR" sz="1500" spc="-1" strike="noStrike">
                <a:solidFill>
                  <a:srgbClr val="000000"/>
                </a:solidFill>
                <a:highlight>
                  <a:srgbClr val="ffffff"/>
                </a:highlight>
                <a:latin typeface="Arial"/>
                <a:ea typeface="Arial"/>
              </a:rPr>
              <a:t> donde se le </a:t>
            </a:r>
            <a:r>
              <a:rPr b="0" i="1" lang="es-AR" sz="1500" spc="-1" strike="noStrike">
                <a:solidFill>
                  <a:srgbClr val="000000"/>
                </a:solidFill>
                <a:highlight>
                  <a:srgbClr val="ffffff"/>
                </a:highlight>
                <a:latin typeface="Arial"/>
                <a:ea typeface="Arial"/>
              </a:rPr>
              <a:t>comanda</a:t>
            </a:r>
            <a:r>
              <a:rPr b="0" lang="es-AR" sz="1500" spc="-1" strike="noStrike">
                <a:solidFill>
                  <a:srgbClr val="000000"/>
                </a:solidFill>
                <a:highlight>
                  <a:srgbClr val="ffffff"/>
                </a:highlight>
                <a:latin typeface="Arial"/>
                <a:ea typeface="Arial"/>
              </a:rPr>
              <a:t> a la computadora </a:t>
            </a:r>
            <a:r>
              <a:rPr b="1" lang="es-AR" sz="1500" spc="-1" strike="noStrike">
                <a:solidFill>
                  <a:srgbClr val="158466"/>
                </a:solidFill>
                <a:highlight>
                  <a:srgbClr val="ffffff"/>
                </a:highlight>
                <a:latin typeface="Arial"/>
                <a:ea typeface="Arial"/>
              </a:rPr>
              <a:t>COMO</a:t>
            </a:r>
            <a:r>
              <a:rPr b="0" lang="es-AR" sz="1500" spc="-1" strike="noStrike">
                <a:solidFill>
                  <a:srgbClr val="000000"/>
                </a:solidFill>
                <a:highlight>
                  <a:srgbClr val="ffffff"/>
                </a:highlight>
                <a:latin typeface="Arial"/>
                <a:ea typeface="Arial"/>
              </a:rPr>
              <a:t> debe hacer (con mayor o menor detalle)</a:t>
            </a:r>
            <a:br>
              <a:rPr sz="1500"/>
            </a:br>
            <a:r>
              <a:rPr b="0" lang="es-AR" sz="1500" spc="-1" strike="noStrike">
                <a:solidFill>
                  <a:srgbClr val="000000"/>
                </a:solidFill>
                <a:highlight>
                  <a:srgbClr val="ffffff"/>
                </a:highlight>
                <a:latin typeface="Arial"/>
                <a:ea typeface="Arial"/>
              </a:rPr>
              <a:t>Pero existe otra manera de comunicarse con la computadora en la que le decimos </a:t>
            </a:r>
            <a:r>
              <a:rPr b="1" lang="es-AR" sz="1500" spc="-1" strike="noStrike">
                <a:solidFill>
                  <a:srgbClr val="158466"/>
                </a:solidFill>
                <a:highlight>
                  <a:srgbClr val="ffffff"/>
                </a:highlight>
                <a:latin typeface="Arial"/>
                <a:ea typeface="Arial"/>
              </a:rPr>
              <a:t>QUE</a:t>
            </a:r>
            <a:r>
              <a:rPr b="0" lang="es-AR" sz="1500" spc="-1" strike="noStrike">
                <a:solidFill>
                  <a:srgbClr val="000000"/>
                </a:solidFill>
                <a:highlight>
                  <a:srgbClr val="ffffff"/>
                </a:highlight>
                <a:latin typeface="Arial"/>
                <a:ea typeface="Arial"/>
              </a:rPr>
              <a:t> es lo que queremos que haga.</a:t>
            </a:r>
            <a:br>
              <a:rPr sz="1500"/>
            </a:br>
            <a:r>
              <a:rPr b="0" lang="es-AR" sz="1500" spc="-1" strike="noStrike">
                <a:solidFill>
                  <a:srgbClr val="000000"/>
                </a:solidFill>
                <a:highlight>
                  <a:srgbClr val="ffffff"/>
                </a:highlight>
                <a:latin typeface="Arial"/>
                <a:ea typeface="Arial"/>
              </a:rPr>
              <a:t>Este es el paradigma </a:t>
            </a:r>
            <a:r>
              <a:rPr b="1" i="1" lang="es-AR" sz="1500" spc="-1" strike="noStrike">
                <a:solidFill>
                  <a:srgbClr val="000000"/>
                </a:solidFill>
                <a:highlight>
                  <a:srgbClr val="ffffff"/>
                </a:highlight>
                <a:latin typeface="Arial"/>
                <a:ea typeface="Arial"/>
              </a:rPr>
              <a:t>declarativo.</a:t>
            </a:r>
            <a:br>
              <a:rPr sz="1500"/>
            </a:br>
            <a:br>
              <a:rPr sz="1500"/>
            </a:br>
            <a:r>
              <a:rPr b="0" lang="es-AR" sz="1500" spc="-1" strike="noStrike">
                <a:solidFill>
                  <a:srgbClr val="000000"/>
                </a:solidFill>
                <a:highlight>
                  <a:srgbClr val="ffffff"/>
                </a:highlight>
                <a:latin typeface="Arial"/>
                <a:ea typeface="Arial"/>
              </a:rPr>
              <a:t>Inevitablemente, detrás de este paradigma volveremos a encontrarnos con alguna forma de programación estructurada, pero a los ojos del programador la complicación del paso a paso está oculta. </a:t>
            </a:r>
            <a:br>
              <a:rPr sz="1500"/>
            </a:br>
            <a:br>
              <a:rPr sz="1500"/>
            </a:br>
            <a:r>
              <a:rPr b="0" lang="es-AR" sz="1500" spc="-1" strike="noStrike">
                <a:solidFill>
                  <a:srgbClr val="000000"/>
                </a:solidFill>
                <a:highlight>
                  <a:srgbClr val="ffffff"/>
                </a:highlight>
                <a:latin typeface="Arial"/>
                <a:ea typeface="Arial"/>
              </a:rPr>
              <a:t>Cualquier filtrado de datos podría entrar dentro de este paradigma</a:t>
            </a:r>
            <a:br>
              <a:rPr sz="1500"/>
            </a:br>
            <a:r>
              <a:rPr b="0" lang="es-AR" sz="1500" spc="-1" strike="noStrike">
                <a:solidFill>
                  <a:srgbClr val="000000"/>
                </a:solidFill>
                <a:highlight>
                  <a:srgbClr val="ffffff"/>
                </a:highlight>
                <a:latin typeface="Arial"/>
                <a:ea typeface="Arial"/>
              </a:rPr>
              <a:t>(query/filter/map&amp;reduce en Pandas)</a:t>
            </a:r>
            <a:endParaRPr b="0" lang="es-AR" sz="1500" spc="-1" strike="noStrike">
              <a:latin typeface="Arial"/>
            </a:endParaRPr>
          </a:p>
          <a:p>
            <a:pPr>
              <a:lnSpc>
                <a:spcPct val="100000"/>
              </a:lnSpc>
              <a:buNone/>
            </a:pPr>
            <a:endParaRPr b="0" lang="es-AR" sz="1400" spc="-1" strike="noStrike">
              <a:latin typeface="Arial"/>
            </a:endParaRPr>
          </a:p>
          <a:p>
            <a:pPr>
              <a:lnSpc>
                <a:spcPct val="100000"/>
              </a:lnSpc>
              <a:buNone/>
            </a:pPr>
            <a:r>
              <a:rPr b="0" lang="es-AR" sz="1500" spc="-1" strike="noStrike">
                <a:solidFill>
                  <a:srgbClr val="000000"/>
                </a:solidFill>
                <a:highlight>
                  <a:srgbClr val="ffffff"/>
                </a:highlight>
                <a:latin typeface="Arial"/>
                <a:ea typeface="Arial"/>
              </a:rPr>
              <a:t>También lo podemos ver en los lenguajes de definición de interfaces graficas</a:t>
            </a:r>
            <a:br>
              <a:rPr sz="1500"/>
            </a:br>
            <a:r>
              <a:rPr b="0" lang="es-AR" sz="1500" spc="-1" strike="noStrike">
                <a:solidFill>
                  <a:srgbClr val="000000"/>
                </a:solidFill>
                <a:highlight>
                  <a:srgbClr val="ffffff"/>
                </a:highlight>
                <a:latin typeface="Arial"/>
                <a:ea typeface="Arial"/>
              </a:rPr>
              <a:t>(SwiftUI, Kivy-KD)</a:t>
            </a:r>
            <a:br>
              <a:rPr sz="1500"/>
            </a:br>
            <a:endParaRPr b="0" lang="es-AR" sz="1500" spc="-1" strike="noStrike">
              <a:latin typeface="Arial"/>
            </a:endParaRPr>
          </a:p>
        </p:txBody>
      </p:sp>
      <p:pic>
        <p:nvPicPr>
          <p:cNvPr id="117" name="" descr=""/>
          <p:cNvPicPr/>
          <p:nvPr/>
        </p:nvPicPr>
        <p:blipFill>
          <a:blip r:embed="rId1"/>
          <a:stretch/>
        </p:blipFill>
        <p:spPr>
          <a:xfrm>
            <a:off x="8640000" y="1748520"/>
            <a:ext cx="2570040" cy="2570040"/>
          </a:xfrm>
          <a:prstGeom prst="rect">
            <a:avLst/>
          </a:prstGeom>
          <a:ln w="0">
            <a:noFill/>
          </a:ln>
        </p:spPr>
      </p:pic>
      <p:pic>
        <p:nvPicPr>
          <p:cNvPr id="118" name="" descr=""/>
          <p:cNvPicPr/>
          <p:nvPr/>
        </p:nvPicPr>
        <p:blipFill>
          <a:blip r:embed="rId2"/>
          <a:stretch/>
        </p:blipFill>
        <p:spPr>
          <a:xfrm>
            <a:off x="7984800" y="4680000"/>
            <a:ext cx="3893760" cy="2036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Google Shape;127;g122dc725f45_0_21"/>
          <p:cNvSpPr/>
          <p:nvPr/>
        </p:nvSpPr>
        <p:spPr>
          <a:xfrm>
            <a:off x="511200" y="1180440"/>
            <a:ext cx="11081520" cy="56880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T1: Introducción a los </a:t>
            </a:r>
            <a:r>
              <a:rPr b="1" lang="es-AR" sz="2100" spc="-1" strike="noStrike">
                <a:solidFill>
                  <a:srgbClr val="ff0000"/>
                </a:solidFill>
                <a:highlight>
                  <a:srgbClr val="ffffff"/>
                </a:highlight>
                <a:latin typeface="Arial"/>
                <a:ea typeface="Arial"/>
              </a:rPr>
              <a:t>Paradigma de Programación </a:t>
            </a:r>
            <a:endParaRPr b="0" lang="es-AR" sz="21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gn="ctr">
              <a:lnSpc>
                <a:spcPct val="150000"/>
              </a:lnSpc>
              <a:buNone/>
              <a:tabLst>
                <a:tab algn="l" pos="0"/>
              </a:tabLst>
            </a:pPr>
            <a:r>
              <a:rPr b="1" lang="es-AR" sz="2100" spc="-1" strike="noStrike">
                <a:solidFill>
                  <a:srgbClr val="000000"/>
                </a:solidFill>
                <a:highlight>
                  <a:srgbClr val="ffffff"/>
                </a:highlight>
                <a:latin typeface="Arial"/>
                <a:ea typeface="Arial"/>
              </a:rPr>
              <a:t>Paradigmas de programación en formato gráfico</a:t>
            </a:r>
            <a:endParaRPr b="0" lang="es-AR" sz="2100" spc="-1" strike="noStrike">
              <a:latin typeface="Arial"/>
            </a:endParaRPr>
          </a:p>
        </p:txBody>
      </p:sp>
      <p:sp>
        <p:nvSpPr>
          <p:cNvPr id="120" name="Google Shape;128;g122dc725f45_0_21"/>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pic>
        <p:nvPicPr>
          <p:cNvPr id="121" name="Google Shape;129;g122dc725f45_0_21" descr=""/>
          <p:cNvPicPr/>
          <p:nvPr/>
        </p:nvPicPr>
        <p:blipFill>
          <a:blip r:embed="rId1"/>
          <a:stretch/>
        </p:blipFill>
        <p:spPr>
          <a:xfrm>
            <a:off x="540000" y="1733040"/>
            <a:ext cx="6729840" cy="4385520"/>
          </a:xfrm>
          <a:prstGeom prst="rect">
            <a:avLst/>
          </a:prstGeom>
          <a:ln w="0">
            <a:noFill/>
          </a:ln>
        </p:spPr>
      </p:pic>
      <p:sp>
        <p:nvSpPr>
          <p:cNvPr id="122" name=""/>
          <p:cNvSpPr/>
          <p:nvPr/>
        </p:nvSpPr>
        <p:spPr>
          <a:xfrm>
            <a:off x="7938720" y="2106000"/>
            <a:ext cx="4123440" cy="2392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1800" spc="-1" strike="noStrike">
                <a:solidFill>
                  <a:srgbClr val="000000"/>
                </a:solidFill>
                <a:latin typeface="Arial"/>
                <a:ea typeface="DejaVu Sans"/>
              </a:rPr>
              <a:t>Estamos viendo mas de 70 años </a:t>
            </a:r>
            <a:endParaRPr b="0" lang="es-AR" sz="1800" spc="-1" strike="noStrike">
              <a:latin typeface="Arial"/>
            </a:endParaRPr>
          </a:p>
          <a:p>
            <a:pPr>
              <a:lnSpc>
                <a:spcPct val="100000"/>
              </a:lnSpc>
              <a:buNone/>
            </a:pPr>
            <a:r>
              <a:rPr b="0" lang="es-AR" sz="1800" spc="-1" strike="noStrike">
                <a:solidFill>
                  <a:srgbClr val="000000"/>
                </a:solidFill>
                <a:latin typeface="Arial"/>
                <a:ea typeface="DejaVu Sans"/>
              </a:rPr>
              <a:t>de historia de la programación </a:t>
            </a:r>
            <a:endParaRPr b="0" lang="es-AR" sz="1800" spc="-1" strike="noStrike">
              <a:latin typeface="Arial"/>
            </a:endParaRPr>
          </a:p>
          <a:p>
            <a:pPr>
              <a:lnSpc>
                <a:spcPct val="100000"/>
              </a:lnSpc>
              <a:buNone/>
            </a:pPr>
            <a:r>
              <a:rPr b="0" lang="es-AR" sz="1800" spc="-1" strike="noStrike">
                <a:solidFill>
                  <a:srgbClr val="000000"/>
                </a:solidFill>
                <a:latin typeface="Arial"/>
                <a:ea typeface="DejaVu Sans"/>
              </a:rPr>
              <a:t>con la mirada de 2024</a:t>
            </a:r>
            <a:br>
              <a:rPr sz="1800"/>
            </a:br>
            <a:r>
              <a:rPr b="0" lang="es-AR" sz="1800" spc="-1" strike="noStrike">
                <a:solidFill>
                  <a:srgbClr val="000000"/>
                </a:solidFill>
                <a:latin typeface="Arial"/>
                <a:ea typeface="DejaVu Sans"/>
              </a:rPr>
              <a:t>Si bien hay lenguajes que se </a:t>
            </a:r>
            <a:endParaRPr b="0" lang="es-AR" sz="1800" spc="-1" strike="noStrike">
              <a:latin typeface="Arial"/>
            </a:endParaRPr>
          </a:p>
          <a:p>
            <a:pPr>
              <a:lnSpc>
                <a:spcPct val="100000"/>
              </a:lnSpc>
              <a:buNone/>
            </a:pPr>
            <a:r>
              <a:rPr b="0" lang="es-AR" sz="1800" spc="-1" strike="noStrike">
                <a:solidFill>
                  <a:srgbClr val="000000"/>
                </a:solidFill>
                <a:latin typeface="Arial"/>
                <a:ea typeface="DejaVu Sans"/>
              </a:rPr>
              <a:t>crearon para un paradigma,</a:t>
            </a:r>
            <a:br>
              <a:rPr sz="1800"/>
            </a:br>
            <a:r>
              <a:rPr b="0" lang="es-AR" sz="1800" spc="-1" strike="noStrike">
                <a:solidFill>
                  <a:srgbClr val="000000"/>
                </a:solidFill>
                <a:latin typeface="Arial"/>
                <a:ea typeface="DejaVu Sans"/>
              </a:rPr>
              <a:t>ya </a:t>
            </a:r>
            <a:r>
              <a:rPr b="0" lang="es-AR" sz="1800" spc="-1" strike="noStrike">
                <a:solidFill>
                  <a:srgbClr val="ff0000"/>
                </a:solidFill>
                <a:latin typeface="Arial"/>
                <a:ea typeface="DejaVu Sans"/>
              </a:rPr>
              <a:t>casi</a:t>
            </a:r>
            <a:r>
              <a:rPr b="0" lang="es-AR" sz="1800" spc="-1" strike="noStrike">
                <a:solidFill>
                  <a:srgbClr val="000000"/>
                </a:solidFill>
                <a:latin typeface="Arial"/>
                <a:ea typeface="DejaVu Sans"/>
              </a:rPr>
              <a:t> todos incorporan de una forma </a:t>
            </a:r>
            <a:br>
              <a:rPr sz="1800"/>
            </a:br>
            <a:r>
              <a:rPr b="0" lang="es-AR" sz="1800" spc="-1" strike="noStrike">
                <a:solidFill>
                  <a:srgbClr val="000000"/>
                </a:solidFill>
                <a:latin typeface="Arial"/>
                <a:ea typeface="DejaVu Sans"/>
              </a:rPr>
              <a:t>u otra a los demás</a:t>
            </a:r>
            <a:br>
              <a:rPr sz="1800"/>
            </a:br>
            <a:r>
              <a:rPr b="0" lang="es-AR" sz="1800" spc="-1" strike="noStrike">
                <a:solidFill>
                  <a:srgbClr val="000000"/>
                </a:solidFill>
                <a:latin typeface="Arial"/>
                <a:ea typeface="DejaVu Sans"/>
              </a:rPr>
              <a:t>Lenguajes</a:t>
            </a:r>
            <a:r>
              <a:rPr b="0" i="1" lang="es-AR" sz="1800" spc="-1" strike="noStrike">
                <a:solidFill>
                  <a:srgbClr val="000000"/>
                </a:solidFill>
                <a:latin typeface="Arial"/>
                <a:ea typeface="DejaVu Sans"/>
              </a:rPr>
              <a:t> multi-paradigma</a:t>
            </a:r>
            <a:endParaRPr b="0" lang="es-AR" sz="1800" spc="-1" strike="noStrike">
              <a:latin typeface="Arial"/>
            </a:endParaRPr>
          </a:p>
          <a:p>
            <a:pPr>
              <a:lnSpc>
                <a:spcPct val="100000"/>
              </a:lnSpc>
              <a:buNone/>
            </a:pP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Google Shape;109;g122dc725f45_0_6"/>
          <p:cNvSpPr/>
          <p:nvPr/>
        </p:nvSpPr>
        <p:spPr>
          <a:xfrm>
            <a:off x="511200" y="1180440"/>
            <a:ext cx="11081520" cy="44071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T2: Introducción al </a:t>
            </a:r>
            <a:r>
              <a:rPr b="1" lang="es-AR" sz="2100" spc="-1" strike="noStrike">
                <a:solidFill>
                  <a:srgbClr val="ff0000"/>
                </a:solidFill>
                <a:highlight>
                  <a:srgbClr val="ffffff"/>
                </a:highlight>
                <a:latin typeface="Arial"/>
                <a:ea typeface="Arial"/>
              </a:rPr>
              <a:t>Paradigma de Programación Orientada a Objetos </a:t>
            </a:r>
            <a:endParaRPr b="0" lang="es-AR" sz="21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r>
              <a:rPr b="0" lang="es-AR" sz="2100" spc="-1" strike="noStrike">
                <a:solidFill>
                  <a:srgbClr val="000000"/>
                </a:solidFill>
                <a:highlight>
                  <a:srgbClr val="ffffff"/>
                </a:highlight>
                <a:latin typeface="Arial"/>
                <a:ea typeface="Arial"/>
              </a:rPr>
              <a:t>¿Y </a:t>
            </a:r>
            <a:r>
              <a:rPr b="0" lang="es-AR" sz="2100" spc="-1" strike="noStrike">
                <a:solidFill>
                  <a:srgbClr val="ff0000"/>
                </a:solidFill>
                <a:highlight>
                  <a:srgbClr val="ffffff"/>
                </a:highlight>
                <a:latin typeface="Arial"/>
                <a:ea typeface="Arial"/>
              </a:rPr>
              <a:t>orientada a Objetos</a:t>
            </a:r>
            <a:r>
              <a:rPr b="0" lang="es-AR" sz="2100" spc="-1" strike="noStrike">
                <a:solidFill>
                  <a:srgbClr val="000000"/>
                </a:solidFill>
                <a:highlight>
                  <a:srgbClr val="ffffff"/>
                </a:highlight>
                <a:latin typeface="Arial"/>
                <a:ea typeface="Arial"/>
              </a:rPr>
              <a:t>?</a:t>
            </a:r>
            <a:endParaRPr b="0" lang="es-AR" sz="2100" spc="-1" strike="noStrike">
              <a:latin typeface="Arial"/>
            </a:endParaRPr>
          </a:p>
          <a:p>
            <a:pPr algn="just">
              <a:lnSpc>
                <a:spcPct val="150000"/>
              </a:lnSpc>
              <a:buNone/>
              <a:tabLst>
                <a:tab algn="l" pos="0"/>
              </a:tabLst>
            </a:pPr>
            <a:r>
              <a:rPr b="0" i="1" lang="es-AR" sz="1400" spc="-1" strike="noStrike">
                <a:solidFill>
                  <a:srgbClr val="000000"/>
                </a:solidFill>
                <a:highlight>
                  <a:srgbClr val="ffffff"/>
                </a:highlight>
                <a:latin typeface="Arial"/>
                <a:ea typeface="Arial"/>
              </a:rPr>
              <a:t>Podemos decir que es algo así como “Algo que esta focalizado o  es representado por </a:t>
            </a:r>
            <a:r>
              <a:rPr b="0" i="1" lang="es-AR" sz="1400" spc="-1" strike="noStrike">
                <a:solidFill>
                  <a:srgbClr val="ff0000"/>
                </a:solidFill>
                <a:highlight>
                  <a:srgbClr val="ffffff"/>
                </a:highlight>
                <a:latin typeface="Arial"/>
                <a:ea typeface="Arial"/>
              </a:rPr>
              <a:t>OBJETOS</a:t>
            </a:r>
            <a:r>
              <a:rPr b="0" i="1" lang="es-AR" sz="1400" spc="-1" strike="noStrike">
                <a:solidFill>
                  <a:srgbClr val="000000"/>
                </a:solidFill>
                <a:highlight>
                  <a:srgbClr val="ffffff"/>
                </a:highlight>
                <a:latin typeface="Arial"/>
                <a:ea typeface="Arial"/>
              </a:rPr>
              <a:t> -elementos físicos o abstractos que existen en la vida real o imaginaria-”</a:t>
            </a:r>
            <a:endParaRPr b="0" lang="es-AR" sz="14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r>
              <a:rPr b="0" lang="es-AR" sz="2100" spc="-1" strike="noStrike">
                <a:solidFill>
                  <a:srgbClr val="000000"/>
                </a:solidFill>
                <a:highlight>
                  <a:srgbClr val="ffffff"/>
                </a:highlight>
                <a:latin typeface="Arial"/>
                <a:ea typeface="Arial"/>
              </a:rPr>
              <a:t>¿Qué es un </a:t>
            </a:r>
            <a:r>
              <a:rPr b="0" lang="es-AR" sz="2100" spc="-1" strike="noStrike">
                <a:solidFill>
                  <a:srgbClr val="ff0000"/>
                </a:solidFill>
                <a:highlight>
                  <a:srgbClr val="ffffff"/>
                </a:highlight>
                <a:latin typeface="Arial"/>
                <a:ea typeface="Arial"/>
              </a:rPr>
              <a:t>paradigma de programación orientada a objetos</a:t>
            </a:r>
            <a:r>
              <a:rPr b="0" lang="es-AR" sz="2100" spc="-1" strike="noStrike">
                <a:solidFill>
                  <a:srgbClr val="000000"/>
                </a:solidFill>
                <a:highlight>
                  <a:srgbClr val="ffffff"/>
                </a:highlight>
                <a:latin typeface="Arial"/>
                <a:ea typeface="Arial"/>
              </a:rPr>
              <a:t>?</a:t>
            </a:r>
            <a:endParaRPr b="0" lang="es-AR" sz="2100" spc="-1" strike="noStrike">
              <a:latin typeface="Arial"/>
            </a:endParaRPr>
          </a:p>
          <a:p>
            <a:pPr algn="just">
              <a:lnSpc>
                <a:spcPct val="150000"/>
              </a:lnSpc>
              <a:buNone/>
              <a:tabLst>
                <a:tab algn="l" pos="0"/>
              </a:tabLst>
            </a:pPr>
            <a:r>
              <a:rPr b="0" lang="es-AR" sz="1400" spc="-1" strike="noStrike">
                <a:solidFill>
                  <a:srgbClr val="000000"/>
                </a:solidFill>
                <a:highlight>
                  <a:srgbClr val="ffffff"/>
                </a:highlight>
                <a:latin typeface="Arial"/>
                <a:ea typeface="Arial"/>
              </a:rPr>
              <a:t>Una posible definición es </a:t>
            </a:r>
            <a:r>
              <a:rPr b="0" i="1" lang="es-AR" sz="1400" spc="-1" strike="noStrike">
                <a:solidFill>
                  <a:srgbClr val="000000"/>
                </a:solidFill>
                <a:highlight>
                  <a:srgbClr val="ffffff"/>
                </a:highlight>
                <a:latin typeface="Arial"/>
                <a:ea typeface="Arial"/>
              </a:rPr>
              <a:t>“En este modelo de paradigma se construyen modelos de objetos que representan elementos (objetos) del problema a resolver, que tienen características y funciones”</a:t>
            </a:r>
            <a:endParaRPr b="0" lang="es-AR" sz="14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endParaRPr b="0" lang="es-AR" sz="2100" spc="-1" strike="noStrike">
              <a:latin typeface="Arial"/>
            </a:endParaRPr>
          </a:p>
        </p:txBody>
      </p:sp>
      <p:sp>
        <p:nvSpPr>
          <p:cNvPr id="124" name="Google Shape;110;g122dc725f45_0_6"/>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Google Shape;110;g122dc725f45_0_ 1"/>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
        <p:nvSpPr>
          <p:cNvPr id="126" name=""/>
          <p:cNvSpPr/>
          <p:nvPr/>
        </p:nvSpPr>
        <p:spPr>
          <a:xfrm>
            <a:off x="540000" y="1411920"/>
            <a:ext cx="8673840" cy="4070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2100" spc="-1" strike="noStrike">
                <a:solidFill>
                  <a:srgbClr val="000000"/>
                </a:solidFill>
                <a:highlight>
                  <a:srgbClr val="ffffff"/>
                </a:highlight>
                <a:latin typeface="Arial"/>
                <a:ea typeface="Arial"/>
              </a:rPr>
              <a:t>T2: Introducción al </a:t>
            </a:r>
            <a:r>
              <a:rPr b="1" lang="es-AR" sz="2100" spc="-1" strike="noStrike">
                <a:solidFill>
                  <a:srgbClr val="ff0000"/>
                </a:solidFill>
                <a:highlight>
                  <a:srgbClr val="ffffff"/>
                </a:highlight>
                <a:latin typeface="Arial"/>
                <a:ea typeface="Arial"/>
              </a:rPr>
              <a:t>Paradigma de Programación Orientada a Objetos</a:t>
            </a:r>
            <a:endParaRPr b="0" lang="es-AR" sz="2100" spc="-1" strike="noStrike">
              <a:latin typeface="Arial"/>
            </a:endParaRPr>
          </a:p>
          <a:p>
            <a:pPr>
              <a:lnSpc>
                <a:spcPct val="100000"/>
              </a:lnSpc>
              <a:buNone/>
            </a:pPr>
            <a:endParaRPr b="0" lang="es-AR" sz="2100" spc="-1" strike="noStrike">
              <a:latin typeface="Arial"/>
            </a:endParaRPr>
          </a:p>
          <a:p>
            <a:pPr>
              <a:lnSpc>
                <a:spcPct val="100000"/>
              </a:lnSpc>
              <a:buNone/>
            </a:pPr>
            <a:r>
              <a:rPr b="0" lang="es-AR" sz="1500" spc="-1" strike="noStrike">
                <a:solidFill>
                  <a:srgbClr val="000000"/>
                </a:solidFill>
                <a:highlight>
                  <a:srgbClr val="ffffff"/>
                </a:highlight>
                <a:latin typeface="Arial"/>
                <a:ea typeface="Arial"/>
              </a:rPr>
              <a:t>Tiene sus orígenes en investigaciones sobre inteligencia artificial en el </a:t>
            </a:r>
            <a:r>
              <a:rPr b="1" lang="es-AR" sz="1500" spc="-1" strike="noStrike">
                <a:solidFill>
                  <a:srgbClr val="000000"/>
                </a:solidFill>
                <a:highlight>
                  <a:srgbClr val="ffffff"/>
                </a:highlight>
                <a:latin typeface="Arial"/>
                <a:ea typeface="Arial"/>
              </a:rPr>
              <a:t>MIT</a:t>
            </a:r>
            <a:r>
              <a:rPr b="0" lang="es-AR" sz="1500" spc="-1" strike="noStrike">
                <a:solidFill>
                  <a:srgbClr val="000000"/>
                </a:solidFill>
                <a:highlight>
                  <a:srgbClr val="ffffff"/>
                </a:highlight>
                <a:latin typeface="Arial"/>
                <a:ea typeface="Arial"/>
              </a:rPr>
              <a:t> alrededor de 1950</a:t>
            </a:r>
            <a:br>
              <a:rPr sz="1500"/>
            </a:br>
            <a:r>
              <a:rPr b="1" lang="es-AR" sz="1500" spc="-1" strike="noStrike">
                <a:solidFill>
                  <a:srgbClr val="158466"/>
                </a:solidFill>
                <a:highlight>
                  <a:srgbClr val="ffffff"/>
                </a:highlight>
                <a:latin typeface="Arial"/>
                <a:ea typeface="Arial"/>
              </a:rPr>
              <a:t>Sketchpad</a:t>
            </a:r>
            <a:r>
              <a:rPr b="0" lang="es-AR" sz="1500" spc="-1" strike="noStrike">
                <a:solidFill>
                  <a:srgbClr val="000000"/>
                </a:solidFill>
                <a:highlight>
                  <a:srgbClr val="ffffff"/>
                </a:highlight>
                <a:latin typeface="Arial"/>
                <a:ea typeface="Arial"/>
              </a:rPr>
              <a:t> – idea de </a:t>
            </a:r>
            <a:r>
              <a:rPr b="0" i="1" lang="es-AR" sz="1500" spc="-1" strike="noStrike">
                <a:solidFill>
                  <a:srgbClr val="000000"/>
                </a:solidFill>
                <a:highlight>
                  <a:srgbClr val="ffffff"/>
                </a:highlight>
                <a:latin typeface="Arial"/>
                <a:ea typeface="Arial"/>
              </a:rPr>
              <a:t>objeto </a:t>
            </a:r>
            <a:r>
              <a:rPr b="0" lang="es-AR" sz="1500" spc="-1" strike="noStrike">
                <a:solidFill>
                  <a:srgbClr val="000000"/>
                </a:solidFill>
                <a:highlight>
                  <a:srgbClr val="ffffff"/>
                </a:highlight>
                <a:latin typeface="Arial"/>
                <a:ea typeface="Arial"/>
              </a:rPr>
              <a:t>e</a:t>
            </a:r>
            <a:r>
              <a:rPr b="0" i="1" lang="es-AR" sz="1500" spc="-1" strike="noStrike">
                <a:solidFill>
                  <a:srgbClr val="000000"/>
                </a:solidFill>
                <a:highlight>
                  <a:srgbClr val="ffffff"/>
                </a:highlight>
                <a:latin typeface="Arial"/>
                <a:ea typeface="Arial"/>
              </a:rPr>
              <a:t> instancia del objeto </a:t>
            </a:r>
            <a:r>
              <a:rPr b="0" lang="es-AR" sz="1500" spc="-1" strike="noStrike">
                <a:solidFill>
                  <a:srgbClr val="000000"/>
                </a:solidFill>
                <a:highlight>
                  <a:srgbClr val="ffffff"/>
                </a:highlight>
                <a:latin typeface="Arial"/>
                <a:ea typeface="Arial"/>
              </a:rPr>
              <a:t>(neurona artificial con métodos y atributos)</a:t>
            </a:r>
            <a:br>
              <a:rPr sz="1500"/>
            </a:br>
            <a:br>
              <a:rPr sz="1500"/>
            </a:br>
            <a:r>
              <a:rPr b="0" lang="es-AR" sz="1500" spc="-1" strike="noStrike">
                <a:solidFill>
                  <a:srgbClr val="000000"/>
                </a:solidFill>
                <a:highlight>
                  <a:srgbClr val="ffffff"/>
                </a:highlight>
                <a:latin typeface="Arial"/>
                <a:ea typeface="Arial"/>
              </a:rPr>
              <a:t>A finales de los 60 se desarrollo </a:t>
            </a:r>
            <a:r>
              <a:rPr b="1" lang="es-AR" sz="1500" spc="-1" strike="noStrike">
                <a:solidFill>
                  <a:srgbClr val="158466"/>
                </a:solidFill>
                <a:highlight>
                  <a:srgbClr val="ffffff"/>
                </a:highlight>
                <a:latin typeface="Arial"/>
                <a:ea typeface="Arial"/>
              </a:rPr>
              <a:t>Simula 67</a:t>
            </a:r>
            <a:r>
              <a:rPr b="0" lang="es-AR" sz="1500" spc="-1" strike="noStrike">
                <a:solidFill>
                  <a:srgbClr val="000000"/>
                </a:solidFill>
                <a:highlight>
                  <a:srgbClr val="ffffff"/>
                </a:highlight>
                <a:latin typeface="Arial"/>
                <a:ea typeface="Arial"/>
              </a:rPr>
              <a:t> que ya incorporaba rudimentos de </a:t>
            </a:r>
            <a:r>
              <a:rPr b="0" i="1" lang="es-AR" sz="1500" spc="-1" strike="noStrike">
                <a:solidFill>
                  <a:srgbClr val="000000"/>
                </a:solidFill>
                <a:highlight>
                  <a:srgbClr val="ffffff"/>
                </a:highlight>
                <a:latin typeface="Arial"/>
                <a:ea typeface="Arial"/>
              </a:rPr>
              <a:t>clase</a:t>
            </a:r>
            <a:r>
              <a:rPr b="0" lang="es-AR" sz="1500" spc="-1" strike="noStrike">
                <a:solidFill>
                  <a:srgbClr val="000000"/>
                </a:solidFill>
                <a:highlight>
                  <a:srgbClr val="ffffff"/>
                </a:highlight>
                <a:latin typeface="Arial"/>
                <a:ea typeface="Arial"/>
              </a:rPr>
              <a:t>, </a:t>
            </a:r>
            <a:r>
              <a:rPr b="0" i="1" lang="es-AR" sz="1500" spc="-1" strike="noStrike">
                <a:solidFill>
                  <a:srgbClr val="000000"/>
                </a:solidFill>
                <a:highlight>
                  <a:srgbClr val="ffffff"/>
                </a:highlight>
                <a:latin typeface="Arial"/>
                <a:ea typeface="Arial"/>
              </a:rPr>
              <a:t>objetos</a:t>
            </a:r>
            <a:r>
              <a:rPr b="0" lang="es-AR" sz="1500" spc="-1" strike="noStrike">
                <a:solidFill>
                  <a:srgbClr val="000000"/>
                </a:solidFill>
                <a:highlight>
                  <a:srgbClr val="ffffff"/>
                </a:highlight>
                <a:latin typeface="Arial"/>
                <a:ea typeface="Arial"/>
              </a:rPr>
              <a:t> y </a:t>
            </a:r>
            <a:r>
              <a:rPr b="0" i="1" lang="es-AR" sz="1500" spc="-1" strike="noStrike">
                <a:solidFill>
                  <a:srgbClr val="000000"/>
                </a:solidFill>
                <a:highlight>
                  <a:srgbClr val="ffffff"/>
                </a:highlight>
                <a:latin typeface="Arial"/>
                <a:ea typeface="Arial"/>
              </a:rPr>
              <a:t>herencia. </a:t>
            </a:r>
            <a:r>
              <a:rPr b="0" lang="es-AR" sz="1500" spc="-1" strike="noStrike">
                <a:solidFill>
                  <a:srgbClr val="000000"/>
                </a:solidFill>
                <a:highlight>
                  <a:srgbClr val="ffffff"/>
                </a:highlight>
                <a:latin typeface="Arial"/>
                <a:ea typeface="Arial"/>
              </a:rPr>
              <a:t>Se empleo para simular objetos de la vida real. Los objetos creados eran estáticos,</a:t>
            </a:r>
            <a:r>
              <a:rPr b="0" i="1" lang="es-AR" sz="1500" spc="-1" strike="noStrike">
                <a:solidFill>
                  <a:srgbClr val="000000"/>
                </a:solidFill>
                <a:highlight>
                  <a:srgbClr val="ffffff"/>
                </a:highlight>
                <a:latin typeface="Arial"/>
                <a:ea typeface="Arial"/>
              </a:rPr>
              <a:t> </a:t>
            </a:r>
            <a:br>
              <a:rPr sz="1500"/>
            </a:br>
            <a:r>
              <a:rPr b="0" lang="es-AR" sz="1500" spc="-1" strike="noStrike">
                <a:solidFill>
                  <a:srgbClr val="000000"/>
                </a:solidFill>
                <a:highlight>
                  <a:srgbClr val="ffffff"/>
                </a:highlight>
                <a:latin typeface="Arial"/>
                <a:ea typeface="Arial"/>
              </a:rPr>
              <a:t>es decir que los creaba el programador y su estructura no se podía modificar durante la ejecución</a:t>
            </a:r>
            <a:br>
              <a:rPr sz="1500"/>
            </a:br>
            <a:r>
              <a:rPr b="0" lang="es-AR" sz="1500" spc="-1" strike="noStrike">
                <a:solidFill>
                  <a:srgbClr val="000000"/>
                </a:solidFill>
                <a:highlight>
                  <a:srgbClr val="ffffff"/>
                </a:highlight>
                <a:latin typeface="Arial"/>
                <a:ea typeface="Arial"/>
              </a:rPr>
              <a:t>del programa</a:t>
            </a:r>
            <a:br>
              <a:rPr sz="1500"/>
            </a:br>
            <a:br>
              <a:rPr sz="1500"/>
            </a:br>
            <a:r>
              <a:rPr b="0" lang="es-AR" sz="1500" spc="-1" strike="noStrike">
                <a:solidFill>
                  <a:srgbClr val="000000"/>
                </a:solidFill>
                <a:highlight>
                  <a:srgbClr val="ffffff"/>
                </a:highlight>
                <a:latin typeface="Arial"/>
                <a:ea typeface="Arial"/>
              </a:rPr>
              <a:t>Pero el lenguaje que se planteo todo lo que hoy en día entendemos como POO fue el </a:t>
            </a:r>
            <a:r>
              <a:rPr b="1" lang="es-AR" sz="1500" spc="-1" strike="noStrike">
                <a:solidFill>
                  <a:srgbClr val="158466"/>
                </a:solidFill>
                <a:highlight>
                  <a:srgbClr val="ffffff"/>
                </a:highlight>
                <a:latin typeface="Arial"/>
                <a:ea typeface="Arial"/>
              </a:rPr>
              <a:t>SmallTalk</a:t>
            </a:r>
            <a:r>
              <a:rPr b="0" lang="es-AR" sz="1500" spc="-1" strike="noStrike">
                <a:solidFill>
                  <a:srgbClr val="000000"/>
                </a:solidFill>
                <a:highlight>
                  <a:srgbClr val="ffffff"/>
                </a:highlight>
                <a:latin typeface="Arial"/>
                <a:ea typeface="Arial"/>
              </a:rPr>
              <a:t> a fines de los años 70. Todavía se sigue utilizando en investigación en informática, pero casi todas sus características ya han sido implementadas en los lenguajes actuales</a:t>
            </a:r>
            <a:br>
              <a:rPr sz="1500"/>
            </a:br>
            <a:br>
              <a:rPr sz="1500"/>
            </a:br>
            <a:r>
              <a:rPr b="0" lang="es-AR" sz="1500" spc="-1" strike="noStrike">
                <a:solidFill>
                  <a:srgbClr val="000000"/>
                </a:solidFill>
                <a:highlight>
                  <a:srgbClr val="ffffff"/>
                </a:highlight>
                <a:latin typeface="Arial"/>
                <a:ea typeface="Arial"/>
              </a:rPr>
              <a:t>La idea original de programación en POO era mas parecida a lo que hoy en día llamamos </a:t>
            </a:r>
            <a:r>
              <a:rPr b="1" lang="es-AR" sz="1500" spc="-1" strike="noStrike">
                <a:solidFill>
                  <a:srgbClr val="158466"/>
                </a:solidFill>
                <a:highlight>
                  <a:srgbClr val="ffffff"/>
                </a:highlight>
                <a:latin typeface="Arial"/>
                <a:ea typeface="Arial"/>
              </a:rPr>
              <a:t>Programación Orientada a Componentes</a:t>
            </a:r>
            <a:r>
              <a:rPr b="0" lang="es-AR" sz="1500" spc="-1" strike="noStrike">
                <a:solidFill>
                  <a:srgbClr val="000000"/>
                </a:solidFill>
                <a:highlight>
                  <a:srgbClr val="ffffff"/>
                </a:highlight>
                <a:latin typeface="Arial"/>
                <a:ea typeface="Arial"/>
              </a:rPr>
              <a:t>, que es otro paradigma donde los objetos se comunican a través de mensajes. SmallTalk soporta también este paradigma. </a:t>
            </a:r>
            <a:endParaRPr b="0" lang="es-AR" sz="1500" spc="-1" strike="noStrike">
              <a:latin typeface="Arial"/>
            </a:endParaRPr>
          </a:p>
          <a:p>
            <a:pPr>
              <a:lnSpc>
                <a:spcPct val="100000"/>
              </a:lnSpc>
              <a:buNone/>
            </a:pPr>
            <a:endParaRPr b="0" lang="es-AR" sz="1500" spc="-1" strike="noStrike">
              <a:latin typeface="Arial"/>
            </a:endParaRPr>
          </a:p>
        </p:txBody>
      </p:sp>
      <p:pic>
        <p:nvPicPr>
          <p:cNvPr id="127" name="" descr=""/>
          <p:cNvPicPr/>
          <p:nvPr/>
        </p:nvPicPr>
        <p:blipFill>
          <a:blip r:embed="rId1"/>
          <a:stretch/>
        </p:blipFill>
        <p:spPr>
          <a:xfrm>
            <a:off x="9241200" y="1800000"/>
            <a:ext cx="2637360" cy="31392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360000" y="1440000"/>
            <a:ext cx="11158560" cy="2878560"/>
          </a:xfrm>
          <a:prstGeom prst="rect">
            <a:avLst/>
          </a:prstGeom>
          <a:noFill/>
          <a:ln w="0">
            <a:noFill/>
          </a:ln>
        </p:spPr>
        <p:style>
          <a:lnRef idx="0"/>
          <a:fillRef idx="0"/>
          <a:effectRef idx="0"/>
          <a:fontRef idx="minor"/>
        </p:style>
        <p:txBody>
          <a:bodyPr lIns="90000" rIns="90000" tIns="45000" bIns="45000" anchor="t">
            <a:no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T2: Introducción al </a:t>
            </a:r>
            <a:r>
              <a:rPr b="1" lang="es-AR" sz="2100" spc="-1" strike="noStrike">
                <a:solidFill>
                  <a:srgbClr val="ff0000"/>
                </a:solidFill>
                <a:highlight>
                  <a:srgbClr val="ffffff"/>
                </a:highlight>
                <a:latin typeface="Arial"/>
                <a:ea typeface="Arial"/>
              </a:rPr>
              <a:t>Paradigma de Programación Orientada a Objetos </a:t>
            </a: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nSpc>
                <a:spcPct val="100000"/>
              </a:lnSpc>
              <a:buNone/>
              <a:tabLst>
                <a:tab algn="l" pos="0"/>
              </a:tabLst>
            </a:pPr>
            <a:r>
              <a:rPr b="0" lang="es-AR" sz="2100" spc="-1" strike="noStrike">
                <a:solidFill>
                  <a:srgbClr val="000000"/>
                </a:solidFill>
                <a:highlight>
                  <a:srgbClr val="ffffff"/>
                </a:highlight>
                <a:latin typeface="Arial"/>
                <a:ea typeface="Arial"/>
              </a:rPr>
              <a:t>¿Y </a:t>
            </a:r>
            <a:r>
              <a:rPr b="0" lang="es-AR" sz="2100" spc="-1" strike="noStrike">
                <a:solidFill>
                  <a:srgbClr val="ff0000"/>
                </a:solidFill>
                <a:highlight>
                  <a:srgbClr val="ffffff"/>
                </a:highlight>
                <a:latin typeface="Arial"/>
                <a:ea typeface="Arial"/>
              </a:rPr>
              <a:t>qué características tiene?</a:t>
            </a:r>
            <a:br>
              <a:rPr sz="2100"/>
            </a:br>
            <a:endParaRPr b="0" lang="es-AR" sz="2100" spc="-1" strike="noStrike">
              <a:latin typeface="Arial"/>
            </a:endParaRPr>
          </a:p>
          <a:p>
            <a:pPr>
              <a:lnSpc>
                <a:spcPct val="100000"/>
              </a:lnSpc>
              <a:buNone/>
              <a:tabLst>
                <a:tab algn="l" pos="0"/>
              </a:tabLst>
            </a:pPr>
            <a:r>
              <a:rPr b="0" i="1" lang="es-AR" sz="1400" spc="-1" strike="noStrike">
                <a:solidFill>
                  <a:srgbClr val="000000"/>
                </a:solidFill>
                <a:highlight>
                  <a:srgbClr val="ffffff"/>
                </a:highlight>
                <a:latin typeface="Arial"/>
                <a:ea typeface="Arial"/>
              </a:rPr>
              <a:t>“</a:t>
            </a:r>
            <a:r>
              <a:rPr b="0" i="1" lang="es-AR" sz="1400" spc="-1" strike="noStrike">
                <a:solidFill>
                  <a:srgbClr val="000000"/>
                </a:solidFill>
                <a:highlight>
                  <a:srgbClr val="ffffff"/>
                </a:highlight>
                <a:latin typeface="Arial"/>
                <a:ea typeface="Arial"/>
              </a:rPr>
              <a:t>Permite separar los diferentes componentes de un programa, simplificando así su creación, depuración y posteriores mejoras. La programación orientada a objetos disminuye los errores y promociona la reutilización del código. Es una manera especial de programar, que se acerca de alguna manera a cómo expresaríamos las cosas en la vida real.</a:t>
            </a:r>
            <a:endParaRPr b="0" lang="es-AR" sz="1400" spc="-1" strike="noStrike">
              <a:latin typeface="Arial"/>
            </a:endParaRPr>
          </a:p>
          <a:p>
            <a:pPr>
              <a:lnSpc>
                <a:spcPct val="100000"/>
              </a:lnSpc>
              <a:buNone/>
              <a:tabLst>
                <a:tab algn="l" pos="0"/>
              </a:tabLst>
            </a:pPr>
            <a:endParaRPr b="0" lang="es-AR" sz="1400" spc="-1" strike="noStrike">
              <a:latin typeface="Arial"/>
            </a:endParaRPr>
          </a:p>
          <a:p>
            <a:pPr>
              <a:lnSpc>
                <a:spcPct val="100000"/>
              </a:lnSpc>
              <a:buNone/>
              <a:tabLst>
                <a:tab algn="l" pos="0"/>
              </a:tabLst>
            </a:pPr>
            <a:r>
              <a:rPr b="0" i="1" lang="es-AR" sz="1400" spc="-1" strike="noStrike">
                <a:solidFill>
                  <a:srgbClr val="000000"/>
                </a:solidFill>
                <a:highlight>
                  <a:srgbClr val="ffffff"/>
                </a:highlight>
                <a:latin typeface="Arial"/>
                <a:ea typeface="Arial"/>
              </a:rPr>
              <a:t>Podemos definir un objeto como una estructura abstracta que, de manera más fiable, describe un posible objeto del mundo real y su relación con el resto del mundo que lo rodea a través de interfaces.  </a:t>
            </a:r>
            <a:endParaRPr b="0" lang="es-AR" sz="1400" spc="-1" strike="noStrike">
              <a:latin typeface="Arial"/>
            </a:endParaRPr>
          </a:p>
        </p:txBody>
      </p:sp>
      <p:sp>
        <p:nvSpPr>
          <p:cNvPr id="129" name="Google Shape;122;g122dc725f45_0_ 2"/>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pic>
        <p:nvPicPr>
          <p:cNvPr id="130" name="" descr=""/>
          <p:cNvPicPr/>
          <p:nvPr/>
        </p:nvPicPr>
        <p:blipFill>
          <a:blip r:embed="rId1"/>
          <a:stretch/>
        </p:blipFill>
        <p:spPr>
          <a:xfrm>
            <a:off x="6221520" y="4140000"/>
            <a:ext cx="3619080" cy="2521440"/>
          </a:xfrm>
          <a:prstGeom prst="rect">
            <a:avLst/>
          </a:prstGeom>
          <a:ln w="0">
            <a:noFill/>
          </a:ln>
        </p:spPr>
      </p:pic>
      <p:sp>
        <p:nvSpPr>
          <p:cNvPr id="131" name=""/>
          <p:cNvSpPr/>
          <p:nvPr/>
        </p:nvSpPr>
        <p:spPr>
          <a:xfrm>
            <a:off x="360000" y="6480000"/>
            <a:ext cx="306000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1800" spc="-1" strike="noStrike">
                <a:solidFill>
                  <a:srgbClr val="000000"/>
                </a:solidFill>
                <a:latin typeface="Arial"/>
                <a:ea typeface="DejaVu Sans"/>
              </a:rPr>
              <a:t>Fuente: commandcats</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Google Shape;115;g122dc725f45_0_11"/>
          <p:cNvSpPr/>
          <p:nvPr/>
        </p:nvSpPr>
        <p:spPr>
          <a:xfrm>
            <a:off x="511200" y="1180440"/>
            <a:ext cx="11081520" cy="55036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T2: Introducción al </a:t>
            </a:r>
            <a:r>
              <a:rPr b="1" lang="es-AR" sz="2100" spc="-1" strike="noStrike">
                <a:solidFill>
                  <a:srgbClr val="ff0000"/>
                </a:solidFill>
                <a:highlight>
                  <a:srgbClr val="ffffff"/>
                </a:highlight>
                <a:latin typeface="Arial"/>
                <a:ea typeface="Arial"/>
              </a:rPr>
              <a:t>Paradigma de Programación Orientada a Objetos </a:t>
            </a:r>
            <a:endParaRPr b="0" lang="es-AR" sz="21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r>
              <a:rPr b="0" lang="es-AR" sz="2100" spc="-1" strike="noStrike">
                <a:solidFill>
                  <a:srgbClr val="000000"/>
                </a:solidFill>
                <a:highlight>
                  <a:srgbClr val="ffffff"/>
                </a:highlight>
                <a:latin typeface="Arial"/>
                <a:ea typeface="Arial"/>
              </a:rPr>
              <a:t>En forma simplificada:</a:t>
            </a:r>
            <a:endParaRPr b="0" lang="es-AR" sz="2100" spc="-1" strike="noStrike">
              <a:latin typeface="Arial"/>
            </a:endParaRPr>
          </a:p>
          <a:p>
            <a:pPr algn="just">
              <a:lnSpc>
                <a:spcPct val="150000"/>
              </a:lnSpc>
              <a:buNone/>
              <a:tabLst>
                <a:tab algn="l" pos="0"/>
              </a:tabLst>
            </a:pPr>
            <a:r>
              <a:rPr b="1" lang="es-AR" sz="1400" spc="-1" strike="noStrike">
                <a:solidFill>
                  <a:srgbClr val="000000"/>
                </a:solidFill>
                <a:highlight>
                  <a:srgbClr val="ffffff"/>
                </a:highlight>
                <a:latin typeface="Arial"/>
                <a:ea typeface="Arial"/>
              </a:rPr>
              <a:t>En este modelo de programación se construyen modelos de objetos que representan elementos (objetos) del problema a resolver, que tienen características y funciones.</a:t>
            </a:r>
            <a:endParaRPr b="0" lang="es-AR" sz="14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r>
              <a:rPr b="0" lang="es-AR" sz="2100" spc="-1" strike="noStrike">
                <a:solidFill>
                  <a:srgbClr val="000000"/>
                </a:solidFill>
                <a:highlight>
                  <a:srgbClr val="ffffff"/>
                </a:highlight>
                <a:latin typeface="Arial"/>
                <a:ea typeface="Arial"/>
              </a:rPr>
              <a:t>Y sus características son:</a:t>
            </a:r>
            <a:endParaRPr b="0" lang="es-AR" sz="21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Permite separar los componentes de un programa</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Simplifica la creación, depuración y </a:t>
            </a:r>
            <a:r>
              <a:rPr b="0" lang="es-AR" sz="1900" spc="-1" strike="noStrike">
                <a:solidFill>
                  <a:srgbClr val="3465a4"/>
                </a:solidFill>
                <a:highlight>
                  <a:srgbClr val="ffffff"/>
                </a:highlight>
                <a:latin typeface="Arial"/>
                <a:ea typeface="Arial"/>
              </a:rPr>
              <a:t>posteriores mejoras del programa</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Ayuda a disminuir errores</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Promueve la reutilización del código</a:t>
            </a:r>
            <a:endParaRPr b="0" lang="es-AR" sz="19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endParaRPr b="0" lang="es-AR" sz="1400" spc="-1" strike="noStrike">
              <a:latin typeface="Arial"/>
            </a:endParaRPr>
          </a:p>
        </p:txBody>
      </p:sp>
      <p:sp>
        <p:nvSpPr>
          <p:cNvPr id="133" name="Google Shape;116;g122dc725f45_0_11"/>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Google Shape;134;g122dc725f45_0_27"/>
          <p:cNvSpPr/>
          <p:nvPr/>
        </p:nvSpPr>
        <p:spPr>
          <a:xfrm>
            <a:off x="511200" y="1180440"/>
            <a:ext cx="11081520" cy="49338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T3: Pilares del </a:t>
            </a:r>
            <a:r>
              <a:rPr b="1" lang="es-AR" sz="2100" spc="-1" strike="noStrike">
                <a:solidFill>
                  <a:srgbClr val="ff0000"/>
                </a:solidFill>
                <a:highlight>
                  <a:srgbClr val="ffffff"/>
                </a:highlight>
                <a:latin typeface="Arial"/>
                <a:ea typeface="Arial"/>
              </a:rPr>
              <a:t>Paradigma de Programación Orientada a Objetos</a:t>
            </a:r>
            <a:endParaRPr b="0" lang="es-AR" sz="21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r>
              <a:rPr b="0" lang="es-AR" sz="2100" spc="-1" strike="noStrike">
                <a:solidFill>
                  <a:srgbClr val="000000"/>
                </a:solidFill>
                <a:highlight>
                  <a:srgbClr val="ffffff"/>
                </a:highlight>
                <a:latin typeface="Arial"/>
                <a:ea typeface="Arial"/>
              </a:rPr>
              <a:t>Los </a:t>
            </a:r>
            <a:r>
              <a:rPr b="1" lang="es-AR" sz="2100" spc="-1" strike="noStrike">
                <a:solidFill>
                  <a:srgbClr val="000000"/>
                </a:solidFill>
                <a:highlight>
                  <a:srgbClr val="ffffff"/>
                </a:highlight>
                <a:latin typeface="Arial"/>
                <a:ea typeface="Arial"/>
              </a:rPr>
              <a:t>pilares</a:t>
            </a:r>
            <a:r>
              <a:rPr b="0" lang="es-AR" sz="2100" spc="-1" strike="noStrike">
                <a:solidFill>
                  <a:srgbClr val="000000"/>
                </a:solidFill>
                <a:highlight>
                  <a:srgbClr val="ffffff"/>
                </a:highlight>
                <a:latin typeface="Arial"/>
                <a:ea typeface="Arial"/>
              </a:rPr>
              <a:t> son los conceptos fundamentales sobre los cuales se sustenta el paradigma.</a:t>
            </a:r>
            <a:endParaRPr b="0" lang="es-AR" sz="2100" spc="-1" strike="noStrike">
              <a:latin typeface="Arial"/>
            </a:endParaRPr>
          </a:p>
          <a:p>
            <a:pPr algn="just">
              <a:lnSpc>
                <a:spcPct val="150000"/>
              </a:lnSpc>
              <a:buNone/>
              <a:tabLst>
                <a:tab algn="l" pos="0"/>
              </a:tabLst>
            </a:pPr>
            <a:r>
              <a:rPr b="0" lang="es-AR" sz="2100" spc="-1" strike="noStrike">
                <a:solidFill>
                  <a:srgbClr val="ff0000"/>
                </a:solidFill>
                <a:highlight>
                  <a:srgbClr val="ffffff"/>
                </a:highlight>
                <a:latin typeface="Arial"/>
                <a:ea typeface="Arial"/>
              </a:rPr>
              <a:t>      </a:t>
            </a:r>
            <a:r>
              <a:rPr b="0" lang="es-AR" sz="2100" spc="-1" strike="noStrike">
                <a:solidFill>
                  <a:srgbClr val="ff0000"/>
                </a:solidFill>
                <a:highlight>
                  <a:srgbClr val="ffffff"/>
                </a:highlight>
                <a:latin typeface="Arial"/>
                <a:ea typeface="Arial"/>
              </a:rPr>
              <a:t>¿Cuáles son?</a:t>
            </a:r>
            <a:endParaRPr b="0" lang="es-AR" sz="21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Encapsulamiento</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Abstracción</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Herencia</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Polimorfismo</a:t>
            </a:r>
            <a:endParaRPr b="0" lang="es-AR" sz="1900" spc="-1" strike="noStrike">
              <a:latin typeface="Arial"/>
            </a:endParaRPr>
          </a:p>
          <a:p>
            <a:pPr marL="457200" algn="just">
              <a:lnSpc>
                <a:spcPct val="150000"/>
              </a:lnSpc>
              <a:buNone/>
              <a:tabLst>
                <a:tab algn="l" pos="0"/>
              </a:tabLst>
            </a:pPr>
            <a:r>
              <a:rPr b="0" lang="es-AR" sz="2100" spc="-1" strike="noStrike">
                <a:solidFill>
                  <a:srgbClr val="ff0000"/>
                </a:solidFill>
                <a:highlight>
                  <a:srgbClr val="ffffff"/>
                </a:highlight>
                <a:latin typeface="Arial"/>
                <a:ea typeface="Arial"/>
              </a:rPr>
              <a:t>Otros conceptos asociados:</a:t>
            </a:r>
            <a:endParaRPr b="0" lang="es-AR" sz="21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Cohesión</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Acoplamiento</a:t>
            </a:r>
            <a:endParaRPr b="0" lang="es-AR" sz="1900" spc="-1" strike="noStrike">
              <a:latin typeface="Arial"/>
            </a:endParaRPr>
          </a:p>
        </p:txBody>
      </p:sp>
      <p:sp>
        <p:nvSpPr>
          <p:cNvPr id="135" name="Google Shape;135;g122dc725f45_0_27"/>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Google Shape;140;g122dc725f45_0_32"/>
          <p:cNvSpPr/>
          <p:nvPr/>
        </p:nvSpPr>
        <p:spPr>
          <a:xfrm>
            <a:off x="511200" y="1180440"/>
            <a:ext cx="11081520" cy="12088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T3: Pilares del </a:t>
            </a:r>
            <a:r>
              <a:rPr b="1" lang="es-AR" sz="2100" spc="-1" strike="noStrike">
                <a:solidFill>
                  <a:srgbClr val="ff0000"/>
                </a:solidFill>
                <a:highlight>
                  <a:srgbClr val="ffffff"/>
                </a:highlight>
                <a:latin typeface="Arial"/>
                <a:ea typeface="Arial"/>
              </a:rPr>
              <a:t>Paradigma de Programación Orientada a Objetos</a:t>
            </a:r>
            <a:endParaRPr b="0" lang="es-AR" sz="2100" spc="-1" strike="noStrike">
              <a:latin typeface="Arial"/>
            </a:endParaRPr>
          </a:p>
          <a:p>
            <a:pPr algn="just">
              <a:lnSpc>
                <a:spcPct val="150000"/>
              </a:lnSpc>
              <a:buNone/>
              <a:tabLst>
                <a:tab algn="l" pos="0"/>
              </a:tabLst>
            </a:pPr>
            <a:endParaRPr b="0" lang="es-AR" sz="1400" spc="-1" strike="noStrike">
              <a:latin typeface="Arial"/>
            </a:endParaRPr>
          </a:p>
          <a:p>
            <a:pPr marL="457200" algn="just">
              <a:lnSpc>
                <a:spcPct val="150000"/>
              </a:lnSpc>
              <a:buNone/>
              <a:tabLst>
                <a:tab algn="l" pos="0"/>
              </a:tabLst>
            </a:pPr>
            <a:endParaRPr b="0" lang="es-AR" sz="1400" spc="-1" strike="noStrike">
              <a:latin typeface="Arial"/>
            </a:endParaRPr>
          </a:p>
        </p:txBody>
      </p:sp>
      <p:sp>
        <p:nvSpPr>
          <p:cNvPr id="137" name="Google Shape;141;g122dc725f45_0_32"/>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pic>
        <p:nvPicPr>
          <p:cNvPr id="138" name="Google Shape;142;g122dc725f45_0_32" descr=""/>
          <p:cNvPicPr/>
          <p:nvPr/>
        </p:nvPicPr>
        <p:blipFill>
          <a:blip r:embed="rId1"/>
          <a:stretch/>
        </p:blipFill>
        <p:spPr>
          <a:xfrm>
            <a:off x="3078360" y="1800000"/>
            <a:ext cx="5920200" cy="4678560"/>
          </a:xfrm>
          <a:prstGeom prst="rect">
            <a:avLst/>
          </a:prstGeom>
          <a:ln w="0">
            <a:noFill/>
          </a:ln>
        </p:spPr>
      </p:pic>
      <p:sp>
        <p:nvSpPr>
          <p:cNvPr id="139" name="Google Shape;143;g122dc725f45_0_32"/>
          <p:cNvSpPr/>
          <p:nvPr/>
        </p:nvSpPr>
        <p:spPr>
          <a:xfrm>
            <a:off x="180000" y="6461640"/>
            <a:ext cx="3058560" cy="39564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0" lang="es-AR" sz="1400" spc="-1" strike="noStrike">
                <a:solidFill>
                  <a:srgbClr val="000000"/>
                </a:solidFill>
                <a:latin typeface="Calibri"/>
                <a:ea typeface="Calibri"/>
              </a:rPr>
              <a:t>Fuente: ed.team/cursos/poo</a:t>
            </a:r>
            <a:endParaRPr b="0" lang="es-AR"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Google Shape;148;g122dc725f45_0_41"/>
          <p:cNvSpPr/>
          <p:nvPr/>
        </p:nvSpPr>
        <p:spPr>
          <a:xfrm>
            <a:off x="511200" y="1180440"/>
            <a:ext cx="11081520" cy="500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T4: Componentes del </a:t>
            </a:r>
            <a:r>
              <a:rPr b="1" lang="es-AR" sz="2100" spc="-1" strike="noStrike">
                <a:solidFill>
                  <a:srgbClr val="ff0000"/>
                </a:solidFill>
                <a:highlight>
                  <a:srgbClr val="ffffff"/>
                </a:highlight>
                <a:latin typeface="Arial"/>
                <a:ea typeface="Arial"/>
              </a:rPr>
              <a:t>Paradigma de Programación Orientada a Objetos</a:t>
            </a:r>
            <a:endParaRPr b="0" lang="es-AR" sz="21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r>
              <a:rPr b="0" lang="es-AR" sz="2100" spc="-1" strike="noStrike">
                <a:solidFill>
                  <a:srgbClr val="000000"/>
                </a:solidFill>
                <a:highlight>
                  <a:srgbClr val="ffffff"/>
                </a:highlight>
                <a:latin typeface="Arial"/>
                <a:ea typeface="Arial"/>
              </a:rPr>
              <a:t>Los </a:t>
            </a:r>
            <a:r>
              <a:rPr b="1" lang="es-AR" sz="2100" spc="-1" strike="noStrike">
                <a:solidFill>
                  <a:srgbClr val="000000"/>
                </a:solidFill>
                <a:highlight>
                  <a:srgbClr val="ffffff"/>
                </a:highlight>
                <a:latin typeface="Arial"/>
                <a:ea typeface="Arial"/>
              </a:rPr>
              <a:t>componentes</a:t>
            </a:r>
            <a:r>
              <a:rPr b="0" lang="es-AR" sz="2100" spc="-1" strike="noStrike">
                <a:solidFill>
                  <a:srgbClr val="000000"/>
                </a:solidFill>
                <a:highlight>
                  <a:srgbClr val="ffffff"/>
                </a:highlight>
                <a:latin typeface="Arial"/>
                <a:ea typeface="Arial"/>
              </a:rPr>
              <a:t> están dados por los siguientes elementos constitutivos de este paradigma:</a:t>
            </a:r>
            <a:endParaRPr b="0" lang="es-AR" sz="2100" spc="-1" strike="noStrike">
              <a:latin typeface="Arial"/>
            </a:endParaRPr>
          </a:p>
          <a:p>
            <a:pPr algn="just">
              <a:lnSpc>
                <a:spcPct val="150000"/>
              </a:lnSpc>
              <a:buNone/>
              <a:tabLst>
                <a:tab algn="l" pos="0"/>
              </a:tabLst>
            </a:pPr>
            <a:endParaRPr b="0" lang="es-AR" sz="2700" spc="-1" strike="noStrike">
              <a:latin typeface="Arial"/>
            </a:endParaRPr>
          </a:p>
          <a:p>
            <a:pPr algn="just">
              <a:lnSpc>
                <a:spcPct val="150000"/>
              </a:lnSpc>
              <a:buNone/>
              <a:tabLst>
                <a:tab algn="l" pos="0"/>
              </a:tabLst>
            </a:pPr>
            <a:r>
              <a:rPr b="0" lang="es-AR" sz="2100" spc="-1" strike="noStrike">
                <a:solidFill>
                  <a:srgbClr val="ff0000"/>
                </a:solidFill>
                <a:highlight>
                  <a:srgbClr val="ffffff"/>
                </a:highlight>
                <a:latin typeface="Arial"/>
                <a:ea typeface="Arial"/>
              </a:rPr>
              <a:t>¿Cuáles?</a:t>
            </a:r>
            <a:endParaRPr b="0" lang="es-AR" sz="21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Objetos</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Clase</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Atributos</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Métodos</a:t>
            </a:r>
            <a:endParaRPr b="0" lang="es-AR" sz="1900" spc="-1" strike="noStrike">
              <a:latin typeface="Arial"/>
            </a:endParaRPr>
          </a:p>
          <a:p>
            <a:pPr marL="457200" algn="just">
              <a:lnSpc>
                <a:spcPct val="150000"/>
              </a:lnSpc>
              <a:buNone/>
              <a:tabLst>
                <a:tab algn="l" pos="0"/>
              </a:tabLst>
            </a:pPr>
            <a:endParaRPr b="0" lang="es-AR" sz="1400" spc="-1" strike="noStrike">
              <a:latin typeface="Arial"/>
            </a:endParaRPr>
          </a:p>
        </p:txBody>
      </p:sp>
      <p:sp>
        <p:nvSpPr>
          <p:cNvPr id="141" name="Google Shape;149;g122dc725f45_0_41"/>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Google Shape;154;g122dc725f45_0_46"/>
          <p:cNvSpPr/>
          <p:nvPr/>
        </p:nvSpPr>
        <p:spPr>
          <a:xfrm>
            <a:off x="511200" y="1180440"/>
            <a:ext cx="11081520" cy="12088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T4: Componentes del </a:t>
            </a:r>
            <a:r>
              <a:rPr b="1" lang="es-AR" sz="2100" spc="-1" strike="noStrike">
                <a:solidFill>
                  <a:srgbClr val="ff0000"/>
                </a:solidFill>
                <a:highlight>
                  <a:srgbClr val="ffffff"/>
                </a:highlight>
                <a:latin typeface="Arial"/>
                <a:ea typeface="Arial"/>
              </a:rPr>
              <a:t>Paradigma de Programación Orientada a Objetos</a:t>
            </a:r>
            <a:endParaRPr b="0" lang="es-AR" sz="2100" spc="-1" strike="noStrike">
              <a:latin typeface="Arial"/>
            </a:endParaRPr>
          </a:p>
          <a:p>
            <a:pPr algn="just">
              <a:lnSpc>
                <a:spcPct val="150000"/>
              </a:lnSpc>
              <a:buNone/>
              <a:tabLst>
                <a:tab algn="l" pos="0"/>
              </a:tabLst>
            </a:pPr>
            <a:endParaRPr b="0" lang="es-AR" sz="1400" spc="-1" strike="noStrike">
              <a:latin typeface="Arial"/>
            </a:endParaRPr>
          </a:p>
          <a:p>
            <a:pPr marL="457200" algn="just">
              <a:lnSpc>
                <a:spcPct val="150000"/>
              </a:lnSpc>
              <a:buNone/>
              <a:tabLst>
                <a:tab algn="l" pos="0"/>
              </a:tabLst>
            </a:pPr>
            <a:endParaRPr b="0" lang="es-AR" sz="1400" spc="-1" strike="noStrike">
              <a:latin typeface="Arial"/>
            </a:endParaRPr>
          </a:p>
        </p:txBody>
      </p:sp>
      <p:sp>
        <p:nvSpPr>
          <p:cNvPr id="143" name="Google Shape;155;g122dc725f45_0_46"/>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
        <p:nvSpPr>
          <p:cNvPr id="144" name="Google Shape;156;g122dc725f45_0_46"/>
          <p:cNvSpPr/>
          <p:nvPr/>
        </p:nvSpPr>
        <p:spPr>
          <a:xfrm>
            <a:off x="163440" y="6549480"/>
            <a:ext cx="2576880" cy="39564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0" lang="es-AR" sz="1400" spc="-1" strike="noStrike">
                <a:solidFill>
                  <a:srgbClr val="000000"/>
                </a:solidFill>
                <a:latin typeface="Calibri"/>
                <a:ea typeface="Calibri"/>
              </a:rPr>
              <a:t>Fuente: platzi.com</a:t>
            </a:r>
            <a:endParaRPr b="0" lang="es-AR" sz="1400" spc="-1" strike="noStrike">
              <a:latin typeface="Arial"/>
            </a:endParaRPr>
          </a:p>
        </p:txBody>
      </p:sp>
      <p:pic>
        <p:nvPicPr>
          <p:cNvPr id="145" name="Google Shape;157;g122dc725f45_0_46" descr=""/>
          <p:cNvPicPr/>
          <p:nvPr/>
        </p:nvPicPr>
        <p:blipFill>
          <a:blip r:embed="rId1"/>
          <a:stretch/>
        </p:blipFill>
        <p:spPr>
          <a:xfrm>
            <a:off x="3078360" y="1790280"/>
            <a:ext cx="5580720" cy="48902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Google Shape;89;p2"/>
          <p:cNvSpPr/>
          <p:nvPr/>
        </p:nvSpPr>
        <p:spPr>
          <a:xfrm>
            <a:off x="3600000" y="1221480"/>
            <a:ext cx="8268840" cy="447732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1" lang="es-AR" sz="2400" spc="-1" strike="noStrike">
                <a:solidFill>
                  <a:srgbClr val="204f85"/>
                </a:solidFill>
                <a:latin typeface="Open Sans"/>
                <a:ea typeface="Open Sans"/>
              </a:rPr>
              <a:t>TEMARIO</a:t>
            </a:r>
            <a:endParaRPr b="0" lang="es-AR" sz="2400" spc="-1" strike="noStrike">
              <a:latin typeface="Arial"/>
            </a:endParaRPr>
          </a:p>
          <a:p>
            <a:pPr marL="457200" indent="-361800" algn="just">
              <a:lnSpc>
                <a:spcPct val="150000"/>
              </a:lnSpc>
              <a:buClr>
                <a:srgbClr val="000000"/>
              </a:buClr>
              <a:buFont typeface="Arial"/>
              <a:buChar char="●"/>
              <a:tabLst>
                <a:tab algn="l" pos="0"/>
              </a:tabLst>
            </a:pPr>
            <a:r>
              <a:rPr b="0" lang="es-AR" sz="2100" spc="-1" strike="noStrike">
                <a:solidFill>
                  <a:srgbClr val="000000"/>
                </a:solidFill>
                <a:highlight>
                  <a:srgbClr val="ffffff"/>
                </a:highlight>
                <a:latin typeface="Arial"/>
                <a:ea typeface="Arial"/>
              </a:rPr>
              <a:t>T0: </a:t>
            </a:r>
            <a:r>
              <a:rPr b="1" lang="es-AR" sz="2100" spc="-1" strike="noStrike">
                <a:solidFill>
                  <a:srgbClr val="000000"/>
                </a:solidFill>
                <a:highlight>
                  <a:srgbClr val="ffffff"/>
                </a:highlight>
                <a:latin typeface="Arial"/>
                <a:ea typeface="Arial"/>
              </a:rPr>
              <a:t>Revisión</a:t>
            </a:r>
            <a:r>
              <a:rPr b="0" lang="es-AR" sz="2100" spc="-1" strike="noStrike">
                <a:solidFill>
                  <a:srgbClr val="000000"/>
                </a:solidFill>
                <a:highlight>
                  <a:srgbClr val="ffffff"/>
                </a:highlight>
                <a:latin typeface="Arial"/>
                <a:ea typeface="Arial"/>
              </a:rPr>
              <a:t> de formulario de encuesta</a:t>
            </a:r>
            <a:endParaRPr b="0" lang="es-AR" sz="2100" spc="-1" strike="noStrike">
              <a:latin typeface="Arial"/>
            </a:endParaRPr>
          </a:p>
          <a:p>
            <a:pPr marL="457200" indent="-361800" algn="just">
              <a:lnSpc>
                <a:spcPct val="150000"/>
              </a:lnSpc>
              <a:buClr>
                <a:srgbClr val="000000"/>
              </a:buClr>
              <a:buFont typeface="Arial"/>
              <a:buChar char="●"/>
              <a:tabLst>
                <a:tab algn="l" pos="0"/>
              </a:tabLst>
            </a:pPr>
            <a:r>
              <a:rPr b="0" lang="es-AR" sz="2100" spc="-1" strike="noStrike">
                <a:solidFill>
                  <a:srgbClr val="000000"/>
                </a:solidFill>
                <a:highlight>
                  <a:srgbClr val="ffffff"/>
                </a:highlight>
                <a:latin typeface="Arial"/>
                <a:ea typeface="Arial"/>
              </a:rPr>
              <a:t>T1: Introducción a los </a:t>
            </a:r>
            <a:r>
              <a:rPr b="1" lang="es-AR" sz="2100" spc="-1" strike="noStrike">
                <a:solidFill>
                  <a:srgbClr val="ff0000"/>
                </a:solidFill>
                <a:highlight>
                  <a:srgbClr val="ffffff"/>
                </a:highlight>
                <a:latin typeface="Arial"/>
                <a:ea typeface="Arial"/>
              </a:rPr>
              <a:t>Paradigmas de Programación</a:t>
            </a:r>
            <a:endParaRPr b="0" lang="es-AR" sz="2100" spc="-1" strike="noStrike">
              <a:latin typeface="Arial"/>
            </a:endParaRPr>
          </a:p>
          <a:p>
            <a:pPr marL="457200" indent="-361800" algn="just">
              <a:lnSpc>
                <a:spcPct val="150000"/>
              </a:lnSpc>
              <a:buClr>
                <a:srgbClr val="000000"/>
              </a:buClr>
              <a:buFont typeface="Arial"/>
              <a:buChar char="●"/>
              <a:tabLst>
                <a:tab algn="l" pos="0"/>
              </a:tabLst>
            </a:pPr>
            <a:r>
              <a:rPr b="0" lang="es-AR" sz="2100" spc="-1" strike="noStrike">
                <a:solidFill>
                  <a:srgbClr val="000000"/>
                </a:solidFill>
                <a:highlight>
                  <a:srgbClr val="ffffff"/>
                </a:highlight>
                <a:latin typeface="Arial"/>
                <a:ea typeface="Arial"/>
              </a:rPr>
              <a:t>T2: Introducción al</a:t>
            </a:r>
            <a:r>
              <a:rPr b="1" lang="es-AR" sz="2100" spc="-1" strike="noStrike">
                <a:solidFill>
                  <a:srgbClr val="ff0000"/>
                </a:solidFill>
                <a:highlight>
                  <a:srgbClr val="ffffff"/>
                </a:highlight>
                <a:latin typeface="Arial"/>
                <a:ea typeface="Arial"/>
              </a:rPr>
              <a:t> Paradigma de Orientación a Objetos</a:t>
            </a:r>
            <a:endParaRPr b="0" lang="es-AR" sz="2100" spc="-1" strike="noStrike">
              <a:latin typeface="Arial"/>
            </a:endParaRPr>
          </a:p>
          <a:p>
            <a:pPr marL="457200" indent="-361800" algn="just">
              <a:lnSpc>
                <a:spcPct val="150000"/>
              </a:lnSpc>
              <a:buClr>
                <a:srgbClr val="000000"/>
              </a:buClr>
              <a:buFont typeface="Arial"/>
              <a:buChar char="●"/>
              <a:tabLst>
                <a:tab algn="l" pos="0"/>
              </a:tabLst>
            </a:pPr>
            <a:r>
              <a:rPr b="0" lang="es-AR" sz="2100" spc="-1" strike="noStrike">
                <a:solidFill>
                  <a:srgbClr val="000000"/>
                </a:solidFill>
                <a:highlight>
                  <a:srgbClr val="ffffff"/>
                </a:highlight>
                <a:latin typeface="Arial"/>
                <a:ea typeface="Arial"/>
              </a:rPr>
              <a:t>T3: Pilares del</a:t>
            </a:r>
            <a:r>
              <a:rPr b="1" lang="es-AR" sz="2100" spc="-1" strike="noStrike">
                <a:solidFill>
                  <a:srgbClr val="ff0000"/>
                </a:solidFill>
                <a:highlight>
                  <a:srgbClr val="ffffff"/>
                </a:highlight>
                <a:latin typeface="Arial"/>
                <a:ea typeface="Arial"/>
              </a:rPr>
              <a:t> Paradigma Orientado a Objetos. </a:t>
            </a:r>
            <a:endParaRPr b="0" lang="es-AR" sz="2100" spc="-1" strike="noStrike">
              <a:latin typeface="Arial"/>
            </a:endParaRPr>
          </a:p>
          <a:p>
            <a:pPr marL="457200" indent="-361800" algn="just">
              <a:lnSpc>
                <a:spcPct val="150000"/>
              </a:lnSpc>
              <a:buClr>
                <a:srgbClr val="000000"/>
              </a:buClr>
              <a:buFont typeface="Arial"/>
              <a:buChar char="●"/>
              <a:tabLst>
                <a:tab algn="l" pos="0"/>
              </a:tabLst>
            </a:pPr>
            <a:r>
              <a:rPr b="0" lang="es-AR" sz="2100" spc="-1" strike="noStrike">
                <a:solidFill>
                  <a:srgbClr val="000000"/>
                </a:solidFill>
                <a:highlight>
                  <a:srgbClr val="ffffff"/>
                </a:highlight>
                <a:latin typeface="Arial"/>
                <a:ea typeface="Arial"/>
              </a:rPr>
              <a:t>T4: </a:t>
            </a:r>
            <a:r>
              <a:rPr b="1" lang="es-AR" sz="2100" spc="-1" strike="noStrike">
                <a:solidFill>
                  <a:srgbClr val="ff0000"/>
                </a:solidFill>
                <a:highlight>
                  <a:srgbClr val="ffffff"/>
                </a:highlight>
                <a:latin typeface="Arial"/>
                <a:ea typeface="Arial"/>
              </a:rPr>
              <a:t>Encapsulamiento, abstracción, herencia y polimorfismo</a:t>
            </a:r>
            <a:r>
              <a:rPr b="0" lang="es-AR" sz="2100" spc="-1" strike="noStrike">
                <a:solidFill>
                  <a:srgbClr val="000000"/>
                </a:solidFill>
                <a:highlight>
                  <a:srgbClr val="ffffff"/>
                </a:highlight>
                <a:latin typeface="Arial"/>
                <a:ea typeface="Arial"/>
              </a:rPr>
              <a:t>.</a:t>
            </a:r>
            <a:endParaRPr b="0" lang="es-AR" sz="2100" spc="-1" strike="noStrike">
              <a:latin typeface="Arial"/>
            </a:endParaRPr>
          </a:p>
          <a:p>
            <a:pPr marL="457200" indent="-361800" algn="just">
              <a:lnSpc>
                <a:spcPct val="150000"/>
              </a:lnSpc>
              <a:buClr>
                <a:srgbClr val="000000"/>
              </a:buClr>
              <a:buFont typeface="Arial"/>
              <a:buChar char="●"/>
              <a:tabLst>
                <a:tab algn="l" pos="0"/>
              </a:tabLst>
            </a:pPr>
            <a:r>
              <a:rPr b="0" lang="es-AR" sz="2100" spc="-1" strike="noStrike">
                <a:solidFill>
                  <a:srgbClr val="000000"/>
                </a:solidFill>
                <a:highlight>
                  <a:srgbClr val="ffffff"/>
                </a:highlight>
                <a:latin typeface="Arial"/>
                <a:ea typeface="Arial"/>
              </a:rPr>
              <a:t>T5: Componentes: </a:t>
            </a:r>
            <a:r>
              <a:rPr b="1" lang="es-AR" sz="2100" spc="-1" strike="noStrike">
                <a:solidFill>
                  <a:srgbClr val="ff0000"/>
                </a:solidFill>
                <a:highlight>
                  <a:srgbClr val="ffffff"/>
                </a:highlight>
                <a:latin typeface="Arial"/>
                <a:ea typeface="Arial"/>
              </a:rPr>
              <a:t>Objetos, Clase, Atributos, Métodos</a:t>
            </a:r>
            <a:r>
              <a:rPr b="0" lang="es-AR" sz="2100" spc="-1" strike="noStrike">
                <a:solidFill>
                  <a:srgbClr val="000000"/>
                </a:solidFill>
                <a:highlight>
                  <a:srgbClr val="ffffff"/>
                </a:highlight>
                <a:latin typeface="Arial"/>
                <a:ea typeface="Arial"/>
              </a:rPr>
              <a:t> </a:t>
            </a:r>
            <a:endParaRPr b="0" lang="es-AR" sz="2100" spc="-1" strike="noStrike">
              <a:latin typeface="Arial"/>
            </a:endParaRPr>
          </a:p>
          <a:p>
            <a:pPr marL="457200" indent="-361800" algn="just">
              <a:lnSpc>
                <a:spcPct val="150000"/>
              </a:lnSpc>
              <a:buClr>
                <a:srgbClr val="000000"/>
              </a:buClr>
              <a:buFont typeface="Arial"/>
              <a:buChar char="●"/>
              <a:tabLst>
                <a:tab algn="l" pos="0"/>
              </a:tabLst>
            </a:pPr>
            <a:r>
              <a:rPr b="0" lang="es-AR" sz="2100" spc="-1" strike="noStrike">
                <a:solidFill>
                  <a:srgbClr val="000000"/>
                </a:solidFill>
                <a:highlight>
                  <a:srgbClr val="ffffff"/>
                </a:highlight>
                <a:latin typeface="Arial"/>
                <a:ea typeface="Arial"/>
              </a:rPr>
              <a:t>T6: </a:t>
            </a:r>
            <a:r>
              <a:rPr b="1" lang="es-AR" sz="2100" spc="-1" strike="noStrike">
                <a:solidFill>
                  <a:srgbClr val="000000"/>
                </a:solidFill>
                <a:highlight>
                  <a:srgbClr val="ffffff"/>
                </a:highlight>
                <a:latin typeface="Arial"/>
                <a:ea typeface="Arial"/>
              </a:rPr>
              <a:t>Ejemplos</a:t>
            </a:r>
            <a:r>
              <a:rPr b="0" lang="es-AR" sz="2100" spc="-1" strike="noStrike">
                <a:solidFill>
                  <a:srgbClr val="000000"/>
                </a:solidFill>
                <a:highlight>
                  <a:srgbClr val="ffffff"/>
                </a:highlight>
                <a:latin typeface="Arial"/>
                <a:ea typeface="Arial"/>
              </a:rPr>
              <a:t> en Lenguajes </a:t>
            </a:r>
            <a:r>
              <a:rPr b="1" lang="es-AR" sz="2100" spc="-1" strike="noStrike">
                <a:solidFill>
                  <a:srgbClr val="000000"/>
                </a:solidFill>
                <a:highlight>
                  <a:srgbClr val="ffffff"/>
                </a:highlight>
                <a:latin typeface="Arial"/>
                <a:ea typeface="Arial"/>
              </a:rPr>
              <a:t>Python</a:t>
            </a:r>
            <a:endParaRPr b="0" lang="es-AR" sz="2100" spc="-1" strike="noStrike">
              <a:latin typeface="Arial"/>
            </a:endParaRPr>
          </a:p>
          <a:p>
            <a:pPr marL="457200" indent="-361800" algn="just">
              <a:lnSpc>
                <a:spcPct val="150000"/>
              </a:lnSpc>
              <a:buClr>
                <a:srgbClr val="000000"/>
              </a:buClr>
              <a:buFont typeface="Arial"/>
              <a:buChar char="●"/>
              <a:tabLst>
                <a:tab algn="l" pos="0"/>
              </a:tabLst>
            </a:pPr>
            <a:r>
              <a:rPr b="1" lang="es-AR" sz="2100" spc="-1" strike="noStrike">
                <a:solidFill>
                  <a:srgbClr val="000000"/>
                </a:solidFill>
                <a:highlight>
                  <a:srgbClr val="ffffff"/>
                </a:highlight>
                <a:latin typeface="Arial"/>
                <a:ea typeface="Arial"/>
              </a:rPr>
              <a:t>Temas relacionados / Futuras clases</a:t>
            </a:r>
            <a:endParaRPr b="0" lang="es-AR" sz="2100" spc="-1" strike="noStrike">
              <a:latin typeface="Arial"/>
            </a:endParaRPr>
          </a:p>
        </p:txBody>
      </p:sp>
      <p:sp>
        <p:nvSpPr>
          <p:cNvPr id="84" name="Google Shape;90;p2"/>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pic>
        <p:nvPicPr>
          <p:cNvPr id="85" name="Google Shape;91;p2" descr=""/>
          <p:cNvPicPr/>
          <p:nvPr/>
        </p:nvPicPr>
        <p:blipFill>
          <a:blip r:embed="rId1"/>
          <a:stretch/>
        </p:blipFill>
        <p:spPr>
          <a:xfrm>
            <a:off x="275760" y="1800000"/>
            <a:ext cx="3256200" cy="33296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Google Shape;162;g122dc725f45_0_ 1"/>
          <p:cNvSpPr/>
          <p:nvPr/>
        </p:nvSpPr>
        <p:spPr>
          <a:xfrm>
            <a:off x="511200" y="900000"/>
            <a:ext cx="5788800" cy="1141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1800" spc="-1" strike="noStrike">
                <a:solidFill>
                  <a:srgbClr val="000000"/>
                </a:solidFill>
                <a:highlight>
                  <a:srgbClr val="ffffff"/>
                </a:highlight>
                <a:latin typeface="Arial"/>
                <a:ea typeface="Arial"/>
              </a:rPr>
              <a:t>T5: Ejemplo en </a:t>
            </a:r>
            <a:r>
              <a:rPr b="1" lang="es-AR" sz="1800" spc="-1" strike="noStrike">
                <a:solidFill>
                  <a:srgbClr val="000000"/>
                </a:solidFill>
                <a:highlight>
                  <a:srgbClr val="ffffff"/>
                </a:highlight>
                <a:latin typeface="Arial"/>
                <a:ea typeface="Arial"/>
              </a:rPr>
              <a:t>Python</a:t>
            </a:r>
            <a:endParaRPr b="0" lang="es-AR" sz="1800" spc="-1" strike="noStrike">
              <a:latin typeface="Arial"/>
            </a:endParaRPr>
          </a:p>
          <a:p>
            <a:pPr algn="just">
              <a:lnSpc>
                <a:spcPct val="150000"/>
              </a:lnSpc>
              <a:buNone/>
              <a:tabLst>
                <a:tab algn="l" pos="0"/>
              </a:tabLst>
            </a:pPr>
            <a:endParaRPr b="0" lang="es-AR" sz="1400" spc="-1" strike="noStrike">
              <a:latin typeface="Arial"/>
            </a:endParaRPr>
          </a:p>
          <a:p>
            <a:pPr marL="457200" algn="just">
              <a:lnSpc>
                <a:spcPct val="150000"/>
              </a:lnSpc>
              <a:buNone/>
              <a:tabLst>
                <a:tab algn="l" pos="0"/>
              </a:tabLst>
            </a:pPr>
            <a:endParaRPr b="0" lang="es-AR" sz="1400" spc="-1" strike="noStrike">
              <a:latin typeface="Arial"/>
            </a:endParaRPr>
          </a:p>
        </p:txBody>
      </p:sp>
      <p:sp>
        <p:nvSpPr>
          <p:cNvPr id="147" name="Google Shape;163;g122dc725f45_0_ 1"/>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pic>
        <p:nvPicPr>
          <p:cNvPr id="148" name="" descr=""/>
          <p:cNvPicPr/>
          <p:nvPr/>
        </p:nvPicPr>
        <p:blipFill>
          <a:blip r:embed="rId1"/>
          <a:stretch/>
        </p:blipFill>
        <p:spPr>
          <a:xfrm>
            <a:off x="3257640" y="1260000"/>
            <a:ext cx="5673600" cy="52200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Google Shape;162;g122dc725f45_0_55"/>
          <p:cNvSpPr/>
          <p:nvPr/>
        </p:nvSpPr>
        <p:spPr>
          <a:xfrm>
            <a:off x="511200" y="900000"/>
            <a:ext cx="5788800" cy="1141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1800" spc="-1" strike="noStrike">
                <a:solidFill>
                  <a:srgbClr val="000000"/>
                </a:solidFill>
                <a:highlight>
                  <a:srgbClr val="ffffff"/>
                </a:highlight>
                <a:latin typeface="Arial"/>
                <a:ea typeface="Arial"/>
              </a:rPr>
              <a:t>T5: Ejemplo en </a:t>
            </a:r>
            <a:r>
              <a:rPr b="1" lang="es-AR" sz="1800" spc="-1" strike="noStrike">
                <a:solidFill>
                  <a:srgbClr val="000000"/>
                </a:solidFill>
                <a:highlight>
                  <a:srgbClr val="ffffff"/>
                </a:highlight>
                <a:latin typeface="Arial"/>
                <a:ea typeface="Arial"/>
              </a:rPr>
              <a:t>Python</a:t>
            </a:r>
            <a:endParaRPr b="0" lang="es-AR" sz="1800" spc="-1" strike="noStrike">
              <a:latin typeface="Arial"/>
            </a:endParaRPr>
          </a:p>
          <a:p>
            <a:pPr algn="just">
              <a:lnSpc>
                <a:spcPct val="150000"/>
              </a:lnSpc>
              <a:buNone/>
              <a:tabLst>
                <a:tab algn="l" pos="0"/>
              </a:tabLst>
            </a:pPr>
            <a:endParaRPr b="0" lang="es-AR" sz="1400" spc="-1" strike="noStrike">
              <a:latin typeface="Arial"/>
            </a:endParaRPr>
          </a:p>
          <a:p>
            <a:pPr marL="457200" algn="just">
              <a:lnSpc>
                <a:spcPct val="150000"/>
              </a:lnSpc>
              <a:buNone/>
              <a:tabLst>
                <a:tab algn="l" pos="0"/>
              </a:tabLst>
            </a:pPr>
            <a:endParaRPr b="0" lang="es-AR" sz="1400" spc="-1" strike="noStrike">
              <a:latin typeface="Arial"/>
            </a:endParaRPr>
          </a:p>
        </p:txBody>
      </p:sp>
      <p:sp>
        <p:nvSpPr>
          <p:cNvPr id="150" name="Google Shape;163;g122dc725f45_0_55"/>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pic>
        <p:nvPicPr>
          <p:cNvPr id="151" name="" descr=""/>
          <p:cNvPicPr/>
          <p:nvPr/>
        </p:nvPicPr>
        <p:blipFill>
          <a:blip r:embed="rId1"/>
          <a:stretch/>
        </p:blipFill>
        <p:spPr>
          <a:xfrm>
            <a:off x="3240000" y="1595520"/>
            <a:ext cx="4500000" cy="45244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Google Shape;176;g122dc725f45_0_77"/>
          <p:cNvSpPr/>
          <p:nvPr/>
        </p:nvSpPr>
        <p:spPr>
          <a:xfrm>
            <a:off x="554400" y="1146960"/>
            <a:ext cx="11081520" cy="5659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T6: Links interesantes:</a:t>
            </a:r>
            <a:endParaRPr b="0" lang="es-AR" sz="21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r>
              <a:rPr b="1" lang="es-AR" sz="1600" spc="-1" strike="noStrike">
                <a:solidFill>
                  <a:srgbClr val="000000"/>
                </a:solidFill>
                <a:highlight>
                  <a:srgbClr val="ffffff"/>
                </a:highlight>
                <a:latin typeface="Arial"/>
                <a:ea typeface="Arial"/>
              </a:rPr>
              <a:t>Aprenda a pensar como un programado con Python</a:t>
            </a:r>
            <a:endParaRPr b="0" lang="es-AR" sz="1600" spc="-1" strike="noStrike">
              <a:latin typeface="Arial"/>
            </a:endParaRPr>
          </a:p>
          <a:p>
            <a:pPr algn="just">
              <a:lnSpc>
                <a:spcPct val="150000"/>
              </a:lnSpc>
              <a:buNone/>
              <a:tabLst>
                <a:tab algn="l" pos="0"/>
              </a:tabLst>
            </a:pPr>
            <a:r>
              <a:rPr b="0" lang="es-AR" sz="1600" spc="-1" strike="noStrike" u="sng">
                <a:solidFill>
                  <a:srgbClr val="0563c1"/>
                </a:solidFill>
                <a:highlight>
                  <a:srgbClr val="ffffff"/>
                </a:highlight>
                <a:uFillTx/>
                <a:latin typeface="Arial"/>
                <a:ea typeface="Arial"/>
                <a:hlinkClick r:id="rId1"/>
              </a:rPr>
              <a:t>https://argentinaenpython.com/quiero-aprender-python/aprenda-a-pensar-como-un-programador-con-python.pdf</a:t>
            </a:r>
            <a:endParaRPr b="0" lang="es-AR" sz="1600" spc="-1" strike="noStrike">
              <a:latin typeface="Arial"/>
            </a:endParaRPr>
          </a:p>
          <a:p>
            <a:pPr algn="just">
              <a:lnSpc>
                <a:spcPct val="150000"/>
              </a:lnSpc>
              <a:buNone/>
              <a:tabLst>
                <a:tab algn="l" pos="0"/>
              </a:tabLst>
            </a:pPr>
            <a:endParaRPr b="0" lang="es-AR" sz="1600" spc="-1" strike="noStrike">
              <a:latin typeface="Arial"/>
            </a:endParaRPr>
          </a:p>
          <a:p>
            <a:pPr algn="just">
              <a:lnSpc>
                <a:spcPct val="150000"/>
              </a:lnSpc>
              <a:buNone/>
              <a:tabLst>
                <a:tab algn="l" pos="0"/>
              </a:tabLst>
            </a:pPr>
            <a:r>
              <a:rPr b="1" lang="es-AR" sz="1600" spc="-1" strike="noStrike">
                <a:solidFill>
                  <a:srgbClr val="000000"/>
                </a:solidFill>
                <a:highlight>
                  <a:srgbClr val="ffffff"/>
                </a:highlight>
                <a:latin typeface="Arial"/>
                <a:ea typeface="Arial"/>
              </a:rPr>
              <a:t>Documentación oficial:</a:t>
            </a:r>
            <a:endParaRPr b="0" lang="es-AR" sz="1600" spc="-1" strike="noStrike">
              <a:latin typeface="Arial"/>
            </a:endParaRPr>
          </a:p>
          <a:p>
            <a:pPr algn="just">
              <a:lnSpc>
                <a:spcPct val="150000"/>
              </a:lnSpc>
              <a:buNone/>
              <a:tabLst>
                <a:tab algn="l" pos="0"/>
              </a:tabLst>
            </a:pPr>
            <a:r>
              <a:rPr b="0" lang="es-AR" sz="1600" spc="-1" strike="noStrike" u="sng">
                <a:solidFill>
                  <a:srgbClr val="0563c1"/>
                </a:solidFill>
                <a:highlight>
                  <a:srgbClr val="ffffff"/>
                </a:highlight>
                <a:uFillTx/>
                <a:latin typeface="Arial"/>
                <a:ea typeface="Arial"/>
                <a:hlinkClick r:id="rId2"/>
              </a:rPr>
              <a:t>https://www.python.org/doc/</a:t>
            </a:r>
            <a:endParaRPr b="0" lang="es-AR" sz="16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r>
              <a:rPr b="1" lang="es-AR" sz="1600" spc="-1" strike="noStrike">
                <a:solidFill>
                  <a:srgbClr val="000000"/>
                </a:solidFill>
                <a:highlight>
                  <a:srgbClr val="ffffff"/>
                </a:highlight>
                <a:latin typeface="Arial"/>
                <a:ea typeface="Arial"/>
              </a:rPr>
              <a:t>Curso de Python desde 0 (pildorasinformaticas)</a:t>
            </a:r>
            <a:endParaRPr b="0" lang="es-AR" sz="1600" spc="-1" strike="noStrike">
              <a:latin typeface="Arial"/>
            </a:endParaRPr>
          </a:p>
          <a:p>
            <a:pPr algn="just">
              <a:lnSpc>
                <a:spcPct val="150000"/>
              </a:lnSpc>
              <a:buNone/>
              <a:tabLst>
                <a:tab algn="l" pos="0"/>
              </a:tabLst>
            </a:pPr>
            <a:r>
              <a:rPr b="0" lang="es-AR" sz="1600" spc="-1" strike="noStrike" u="sng">
                <a:solidFill>
                  <a:srgbClr val="0563c1"/>
                </a:solidFill>
                <a:highlight>
                  <a:srgbClr val="ffffff"/>
                </a:highlight>
                <a:uFillTx/>
                <a:latin typeface="Arial"/>
                <a:ea typeface="Arial"/>
                <a:hlinkClick r:id="rId3"/>
              </a:rPr>
              <a:t>https://www.youtube.com/playlist?list=PLU8oAlHdN5BlvPxziopYZRd55pdqFwkeS</a:t>
            </a:r>
            <a:endParaRPr b="0" lang="es-AR" sz="1600" spc="-1" strike="noStrike">
              <a:latin typeface="Arial"/>
            </a:endParaRPr>
          </a:p>
          <a:p>
            <a:pPr algn="just">
              <a:lnSpc>
                <a:spcPct val="150000"/>
              </a:lnSpc>
              <a:buNone/>
              <a:tabLst>
                <a:tab algn="l" pos="0"/>
              </a:tabLst>
            </a:pPr>
            <a:endParaRPr b="0" lang="es-AR" sz="2100" spc="-1" strike="noStrike">
              <a:latin typeface="Arial"/>
            </a:endParaRPr>
          </a:p>
          <a:p>
            <a:pPr algn="just">
              <a:lnSpc>
                <a:spcPct val="150000"/>
              </a:lnSpc>
              <a:buNone/>
              <a:tabLst>
                <a:tab algn="l" pos="0"/>
              </a:tabLst>
            </a:pPr>
            <a:r>
              <a:rPr b="1" lang="es-AR" sz="1600" spc="-1" strike="noStrike">
                <a:solidFill>
                  <a:srgbClr val="000000"/>
                </a:solidFill>
                <a:highlight>
                  <a:srgbClr val="ffffff"/>
                </a:highlight>
                <a:latin typeface="Arial"/>
                <a:ea typeface="Arial"/>
              </a:rPr>
              <a:t>Otros links:</a:t>
            </a:r>
            <a:endParaRPr b="0" lang="es-AR" sz="1600" spc="-1" strike="noStrike">
              <a:latin typeface="Arial"/>
            </a:endParaRPr>
          </a:p>
          <a:p>
            <a:pPr algn="just">
              <a:lnSpc>
                <a:spcPct val="150000"/>
              </a:lnSpc>
              <a:buNone/>
              <a:tabLst>
                <a:tab algn="l" pos="0"/>
              </a:tabLst>
            </a:pPr>
            <a:r>
              <a:rPr b="0" lang="es-AR" sz="1600" spc="-1" strike="noStrike" u="sng">
                <a:solidFill>
                  <a:srgbClr val="0563c1"/>
                </a:solidFill>
                <a:highlight>
                  <a:srgbClr val="ffffff"/>
                </a:highlight>
                <a:uFillTx/>
                <a:latin typeface="Arial"/>
                <a:ea typeface="Arial"/>
                <a:hlinkClick r:id="rId4"/>
              </a:rPr>
              <a:t>https://ellibrodepython.com/polimorfismo-en-programacion</a:t>
            </a:r>
            <a:endParaRPr b="0" lang="es-AR" sz="1600" spc="-1" strike="noStrike">
              <a:latin typeface="Arial"/>
            </a:endParaRPr>
          </a:p>
          <a:p>
            <a:pPr algn="just">
              <a:lnSpc>
                <a:spcPct val="150000"/>
              </a:lnSpc>
              <a:buNone/>
              <a:tabLst>
                <a:tab algn="l" pos="0"/>
              </a:tabLst>
            </a:pPr>
            <a:r>
              <a:rPr b="0" lang="es-AR" sz="1600" spc="-1" strike="noStrike" u="sng">
                <a:solidFill>
                  <a:srgbClr val="0563c1"/>
                </a:solidFill>
                <a:highlight>
                  <a:srgbClr val="ffffff"/>
                </a:highlight>
                <a:uFillTx/>
                <a:latin typeface="Arial"/>
                <a:ea typeface="Arial"/>
                <a:hlinkClick r:id="rId5"/>
              </a:rPr>
              <a:t>https://parzibyte.me/blog/2019/06/30/clases-constructores-python-poo/</a:t>
            </a:r>
            <a:endParaRPr b="0" lang="es-AR" sz="1600" spc="-1" strike="noStrike">
              <a:latin typeface="Arial"/>
            </a:endParaRPr>
          </a:p>
        </p:txBody>
      </p:sp>
      <p:sp>
        <p:nvSpPr>
          <p:cNvPr id="153" name="Google Shape;177;g122dc725f45_0_77"/>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Google Shape;182;g122dc725f45_0_64"/>
          <p:cNvSpPr/>
          <p:nvPr/>
        </p:nvSpPr>
        <p:spPr>
          <a:xfrm>
            <a:off x="511200" y="1180440"/>
            <a:ext cx="11081520" cy="5208120"/>
          </a:xfrm>
          <a:prstGeom prst="rect">
            <a:avLst/>
          </a:prstGeom>
          <a:noFill/>
          <a:ln w="0">
            <a:noFill/>
          </a:ln>
        </p:spPr>
        <p:style>
          <a:lnRef idx="0"/>
          <a:fillRef idx="0"/>
          <a:effectRef idx="0"/>
          <a:fontRef idx="minor"/>
        </p:style>
        <p:txBody>
          <a:bodyPr lIns="90000" rIns="90000" tIns="45000" bIns="45000" anchor="t">
            <a:spAutoFit/>
          </a:bodyPr>
          <a:p>
            <a:pPr marL="457200" algn="ctr">
              <a:lnSpc>
                <a:spcPct val="150000"/>
              </a:lnSpc>
              <a:buNone/>
              <a:tabLst>
                <a:tab algn="l" pos="0"/>
              </a:tabLst>
            </a:pPr>
            <a:endParaRPr b="0" lang="es-AR" sz="2100" spc="-1" strike="noStrike">
              <a:latin typeface="Arial"/>
            </a:endParaRPr>
          </a:p>
          <a:p>
            <a:pPr marL="457200" algn="ctr">
              <a:lnSpc>
                <a:spcPct val="150000"/>
              </a:lnSpc>
              <a:buNone/>
              <a:tabLst>
                <a:tab algn="l" pos="0"/>
              </a:tabLst>
            </a:pPr>
            <a:endParaRPr b="0" lang="es-AR" sz="2100" spc="-1" strike="noStrike">
              <a:latin typeface="Arial"/>
            </a:endParaRPr>
          </a:p>
          <a:p>
            <a:pPr marL="457200" algn="ctr">
              <a:lnSpc>
                <a:spcPct val="150000"/>
              </a:lnSpc>
              <a:buNone/>
              <a:tabLst>
                <a:tab algn="l" pos="0"/>
              </a:tabLst>
            </a:pPr>
            <a:endParaRPr b="0" lang="es-AR" sz="2100" spc="-1" strike="noStrike">
              <a:latin typeface="Arial"/>
            </a:endParaRPr>
          </a:p>
          <a:p>
            <a:pPr marL="457200" algn="ctr">
              <a:lnSpc>
                <a:spcPct val="150000"/>
              </a:lnSpc>
              <a:buNone/>
              <a:tabLst>
                <a:tab algn="l" pos="0"/>
              </a:tabLst>
            </a:pPr>
            <a:endParaRPr b="0" lang="es-AR" sz="2100" spc="-1" strike="noStrike">
              <a:latin typeface="Arial"/>
            </a:endParaRPr>
          </a:p>
          <a:p>
            <a:pPr marL="457200" algn="ctr">
              <a:lnSpc>
                <a:spcPct val="150000"/>
              </a:lnSpc>
              <a:buNone/>
              <a:tabLst>
                <a:tab algn="l" pos="0"/>
              </a:tabLst>
            </a:pPr>
            <a:r>
              <a:rPr b="1" lang="es-AR" sz="2800" spc="-1" strike="noStrike">
                <a:solidFill>
                  <a:srgbClr val="000000"/>
                </a:solidFill>
                <a:highlight>
                  <a:srgbClr val="ffffff"/>
                </a:highlight>
                <a:latin typeface="Arial"/>
                <a:ea typeface="Arial"/>
              </a:rPr>
              <a:t>¡Muchas gracias por tu atención!</a:t>
            </a:r>
            <a:endParaRPr b="0" lang="es-AR" sz="2800" spc="-1" strike="noStrike">
              <a:latin typeface="Arial"/>
            </a:endParaRPr>
          </a:p>
          <a:p>
            <a:pPr marL="457200" algn="ctr">
              <a:lnSpc>
                <a:spcPct val="150000"/>
              </a:lnSpc>
              <a:buNone/>
              <a:tabLst>
                <a:tab algn="l" pos="0"/>
              </a:tabLst>
            </a:pPr>
            <a:endParaRPr b="0" lang="es-AR" sz="2100" spc="-1" strike="noStrike">
              <a:latin typeface="Arial"/>
            </a:endParaRPr>
          </a:p>
          <a:p>
            <a:pPr marL="457200" algn="ctr">
              <a:lnSpc>
                <a:spcPct val="150000"/>
              </a:lnSpc>
              <a:buNone/>
              <a:tabLst>
                <a:tab algn="l" pos="0"/>
              </a:tabLst>
            </a:pPr>
            <a:endParaRPr b="0" lang="es-AR" sz="2100" spc="-1" strike="noStrike">
              <a:latin typeface="Arial"/>
            </a:endParaRPr>
          </a:p>
          <a:p>
            <a:pPr marL="457200" algn="ctr">
              <a:lnSpc>
                <a:spcPct val="150000"/>
              </a:lnSpc>
              <a:buNone/>
              <a:tabLst>
                <a:tab algn="l" pos="0"/>
              </a:tabLst>
            </a:pPr>
            <a:endParaRPr b="0" lang="es-AR" sz="2100" spc="-1" strike="noStrike">
              <a:latin typeface="Arial"/>
            </a:endParaRPr>
          </a:p>
          <a:p>
            <a:pPr marL="457200" algn="ctr">
              <a:lnSpc>
                <a:spcPct val="150000"/>
              </a:lnSpc>
              <a:buNone/>
              <a:tabLst>
                <a:tab algn="l" pos="0"/>
              </a:tabLst>
            </a:pPr>
            <a:endParaRPr b="0" lang="es-AR" sz="2100" spc="-1" strike="noStrike">
              <a:latin typeface="Arial"/>
            </a:endParaRPr>
          </a:p>
          <a:p>
            <a:pPr marL="457200" algn="ctr">
              <a:lnSpc>
                <a:spcPct val="150000"/>
              </a:lnSpc>
              <a:buNone/>
              <a:tabLst>
                <a:tab algn="l" pos="0"/>
              </a:tabLst>
            </a:pPr>
            <a:endParaRPr b="0" lang="es-AR" sz="2100" spc="-1" strike="noStrike">
              <a:latin typeface="Arial"/>
            </a:endParaRPr>
          </a:p>
          <a:p>
            <a:pPr marL="457200" algn="just">
              <a:lnSpc>
                <a:spcPct val="150000"/>
              </a:lnSpc>
              <a:buNone/>
              <a:tabLst>
                <a:tab algn="l" pos="0"/>
              </a:tabLst>
            </a:pPr>
            <a:endParaRPr b="0" lang="es-AR" sz="1400" spc="-1" strike="noStrike">
              <a:latin typeface="Arial"/>
            </a:endParaRPr>
          </a:p>
        </p:txBody>
      </p:sp>
      <p:sp>
        <p:nvSpPr>
          <p:cNvPr id="155" name="Google Shape;183;g122dc725f45_0_64"/>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Google Shape;96;g122dc725f45_0_93"/>
          <p:cNvSpPr/>
          <p:nvPr/>
        </p:nvSpPr>
        <p:spPr>
          <a:xfrm>
            <a:off x="437760" y="1382400"/>
            <a:ext cx="11533320" cy="5695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T0: </a:t>
            </a:r>
            <a:r>
              <a:rPr b="1" lang="es-AR" sz="2100" spc="-1" strike="noStrike">
                <a:solidFill>
                  <a:srgbClr val="000000"/>
                </a:solidFill>
                <a:highlight>
                  <a:srgbClr val="ffffff"/>
                </a:highlight>
                <a:latin typeface="Arial"/>
                <a:ea typeface="Arial"/>
              </a:rPr>
              <a:t>Revisión</a:t>
            </a:r>
            <a:r>
              <a:rPr b="0" lang="es-AR" sz="2100" spc="-1" strike="noStrike">
                <a:solidFill>
                  <a:srgbClr val="000000"/>
                </a:solidFill>
                <a:highlight>
                  <a:srgbClr val="ffffff"/>
                </a:highlight>
                <a:latin typeface="Arial"/>
                <a:ea typeface="Arial"/>
              </a:rPr>
              <a:t> de formulario de encuesta       Lenguajes utilizados</a:t>
            </a:r>
            <a:endParaRPr b="0" lang="es-AR" sz="2100" spc="-1" strike="noStrike">
              <a:latin typeface="Arial"/>
            </a:endParaRPr>
          </a:p>
        </p:txBody>
      </p:sp>
      <p:sp>
        <p:nvSpPr>
          <p:cNvPr id="87" name="Google Shape;97;g122dc725f45_0_93"/>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pic>
        <p:nvPicPr>
          <p:cNvPr id="88" name="" descr=""/>
          <p:cNvPicPr/>
          <p:nvPr/>
        </p:nvPicPr>
        <p:blipFill>
          <a:blip r:embed="rId1"/>
          <a:stretch/>
        </p:blipFill>
        <p:spPr>
          <a:xfrm>
            <a:off x="540000" y="2160000"/>
            <a:ext cx="10713240" cy="37792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Google Shape;97;g122dc725f45_0_ 1"/>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
        <p:nvSpPr>
          <p:cNvPr id="90" name="Google Shape;96;g122dc725f45_0_ 1"/>
          <p:cNvSpPr/>
          <p:nvPr/>
        </p:nvSpPr>
        <p:spPr>
          <a:xfrm>
            <a:off x="437760" y="1382400"/>
            <a:ext cx="11533320" cy="5695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T0: </a:t>
            </a:r>
            <a:r>
              <a:rPr b="1" lang="es-AR" sz="2100" spc="-1" strike="noStrike">
                <a:solidFill>
                  <a:srgbClr val="000000"/>
                </a:solidFill>
                <a:highlight>
                  <a:srgbClr val="ffffff"/>
                </a:highlight>
                <a:latin typeface="Arial"/>
                <a:ea typeface="Arial"/>
              </a:rPr>
              <a:t>Revisión</a:t>
            </a:r>
            <a:r>
              <a:rPr b="0" lang="es-AR" sz="2100" spc="-1" strike="noStrike">
                <a:solidFill>
                  <a:srgbClr val="000000"/>
                </a:solidFill>
                <a:highlight>
                  <a:srgbClr val="ffffff"/>
                </a:highlight>
                <a:latin typeface="Arial"/>
                <a:ea typeface="Arial"/>
              </a:rPr>
              <a:t> de formulario de encuesta</a:t>
            </a:r>
            <a:endParaRPr b="0" lang="es-AR" sz="2100" spc="-1" strike="noStrike">
              <a:latin typeface="Arial"/>
            </a:endParaRPr>
          </a:p>
        </p:txBody>
      </p:sp>
      <p:pic>
        <p:nvPicPr>
          <p:cNvPr id="91" name="" descr=""/>
          <p:cNvPicPr/>
          <p:nvPr/>
        </p:nvPicPr>
        <p:blipFill>
          <a:blip r:embed="rId1"/>
          <a:stretch/>
        </p:blipFill>
        <p:spPr>
          <a:xfrm>
            <a:off x="540000" y="2080080"/>
            <a:ext cx="5763960" cy="3679200"/>
          </a:xfrm>
          <a:prstGeom prst="rect">
            <a:avLst/>
          </a:prstGeom>
          <a:ln w="0">
            <a:noFill/>
          </a:ln>
        </p:spPr>
      </p:pic>
      <p:pic>
        <p:nvPicPr>
          <p:cNvPr id="92" name="" descr=""/>
          <p:cNvPicPr/>
          <p:nvPr/>
        </p:nvPicPr>
        <p:blipFill>
          <a:blip r:embed="rId2"/>
          <a:stretch/>
        </p:blipFill>
        <p:spPr>
          <a:xfrm>
            <a:off x="6309360" y="2066400"/>
            <a:ext cx="5394600" cy="37792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Google Shape;97;g122dc725f45_0_ 2"/>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
        <p:nvSpPr>
          <p:cNvPr id="94" name="Google Shape;96;g122dc725f45_0_ 2"/>
          <p:cNvSpPr/>
          <p:nvPr/>
        </p:nvSpPr>
        <p:spPr>
          <a:xfrm>
            <a:off x="437760" y="1382400"/>
            <a:ext cx="11533320" cy="5695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T0: </a:t>
            </a:r>
            <a:r>
              <a:rPr b="1" lang="es-AR" sz="2100" spc="-1" strike="noStrike">
                <a:solidFill>
                  <a:srgbClr val="000000"/>
                </a:solidFill>
                <a:highlight>
                  <a:srgbClr val="ffffff"/>
                </a:highlight>
                <a:latin typeface="Arial"/>
                <a:ea typeface="Arial"/>
              </a:rPr>
              <a:t>Revisión</a:t>
            </a:r>
            <a:r>
              <a:rPr b="0" lang="es-AR" sz="2100" spc="-1" strike="noStrike">
                <a:solidFill>
                  <a:srgbClr val="000000"/>
                </a:solidFill>
                <a:highlight>
                  <a:srgbClr val="ffffff"/>
                </a:highlight>
                <a:latin typeface="Arial"/>
                <a:ea typeface="Arial"/>
              </a:rPr>
              <a:t> de formulario de encuesta</a:t>
            </a:r>
            <a:endParaRPr b="0" lang="es-AR" sz="2100" spc="-1" strike="noStrike">
              <a:latin typeface="Arial"/>
            </a:endParaRPr>
          </a:p>
        </p:txBody>
      </p:sp>
      <p:pic>
        <p:nvPicPr>
          <p:cNvPr id="95" name="" descr=""/>
          <p:cNvPicPr/>
          <p:nvPr/>
        </p:nvPicPr>
        <p:blipFill>
          <a:blip r:embed="rId1"/>
          <a:stretch/>
        </p:blipFill>
        <p:spPr>
          <a:xfrm>
            <a:off x="1620000" y="2089440"/>
            <a:ext cx="8734320" cy="42098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Google Shape;103;p3"/>
          <p:cNvSpPr/>
          <p:nvPr/>
        </p:nvSpPr>
        <p:spPr>
          <a:xfrm>
            <a:off x="511200" y="1180440"/>
            <a:ext cx="11081520" cy="5046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T1: Introducción a los </a:t>
            </a:r>
            <a:r>
              <a:rPr b="1" lang="es-AR" sz="2100" spc="-1" strike="noStrike">
                <a:solidFill>
                  <a:srgbClr val="ff0000"/>
                </a:solidFill>
                <a:highlight>
                  <a:srgbClr val="ffffff"/>
                </a:highlight>
                <a:latin typeface="Arial"/>
                <a:ea typeface="Arial"/>
              </a:rPr>
              <a:t>Paradigmas de Programación </a:t>
            </a:r>
            <a:endParaRPr b="0" lang="es-AR" sz="2100" spc="-1" strike="noStrike">
              <a:latin typeface="Arial"/>
            </a:endParaRPr>
          </a:p>
          <a:p>
            <a:pPr algn="just">
              <a:lnSpc>
                <a:spcPct val="150000"/>
              </a:lnSpc>
              <a:buNone/>
              <a:tabLst>
                <a:tab algn="l" pos="0"/>
              </a:tabLst>
            </a:pPr>
            <a:br>
              <a:rPr sz="2100"/>
            </a:br>
            <a:r>
              <a:rPr b="0" lang="es-AR" sz="2100" spc="-1" strike="noStrike">
                <a:solidFill>
                  <a:srgbClr val="000000"/>
                </a:solidFill>
                <a:highlight>
                  <a:srgbClr val="ffffff"/>
                </a:highlight>
                <a:latin typeface="Arial"/>
                <a:ea typeface="Arial"/>
              </a:rPr>
              <a:t>¿Qué es un </a:t>
            </a:r>
            <a:r>
              <a:rPr b="0" lang="es-AR" sz="2100" spc="-1" strike="noStrike">
                <a:solidFill>
                  <a:srgbClr val="ff0000"/>
                </a:solidFill>
                <a:highlight>
                  <a:srgbClr val="ffffff"/>
                </a:highlight>
                <a:latin typeface="Arial"/>
                <a:ea typeface="Arial"/>
              </a:rPr>
              <a:t>paradigma</a:t>
            </a:r>
            <a:r>
              <a:rPr b="0" lang="es-AR" sz="2100" spc="-1" strike="noStrike">
                <a:solidFill>
                  <a:srgbClr val="000000"/>
                </a:solidFill>
                <a:highlight>
                  <a:srgbClr val="ffffff"/>
                </a:highlight>
                <a:latin typeface="Arial"/>
                <a:ea typeface="Arial"/>
              </a:rPr>
              <a:t>?</a:t>
            </a:r>
            <a:endParaRPr b="0" lang="es-AR" sz="2100" spc="-1" strike="noStrike">
              <a:latin typeface="Arial"/>
            </a:endParaRPr>
          </a:p>
          <a:p>
            <a:pPr algn="just">
              <a:lnSpc>
                <a:spcPct val="150000"/>
              </a:lnSpc>
              <a:buNone/>
              <a:tabLst>
                <a:tab algn="l" pos="0"/>
              </a:tabLst>
            </a:pPr>
            <a:r>
              <a:rPr b="0" i="1" lang="es-AR" sz="1400" spc="-1" strike="noStrike">
                <a:solidFill>
                  <a:srgbClr val="000000"/>
                </a:solidFill>
                <a:highlight>
                  <a:srgbClr val="ffffff"/>
                </a:highlight>
                <a:latin typeface="Arial"/>
                <a:ea typeface="Arial"/>
              </a:rPr>
              <a:t>“</a:t>
            </a:r>
            <a:r>
              <a:rPr b="0" i="1" lang="es-AR" sz="1400" spc="-1" strike="noStrike">
                <a:solidFill>
                  <a:srgbClr val="000000"/>
                </a:solidFill>
                <a:highlight>
                  <a:srgbClr val="ffffff"/>
                </a:highlight>
                <a:latin typeface="Arial"/>
                <a:ea typeface="Arial"/>
              </a:rPr>
              <a:t>Teoría o conjunto de teorías cuyo núcleo central se acepta sin cuestionar y que suministra la base y modelo para resolver problemas y avanzar en el conocimiento”</a:t>
            </a:r>
            <a:endParaRPr b="0" lang="es-AR" sz="14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r>
              <a:rPr b="0" lang="es-AR" sz="2100" spc="-1" strike="noStrike">
                <a:solidFill>
                  <a:srgbClr val="000000"/>
                </a:solidFill>
                <a:highlight>
                  <a:srgbClr val="ffffff"/>
                </a:highlight>
                <a:latin typeface="Arial"/>
                <a:ea typeface="Arial"/>
              </a:rPr>
              <a:t>¿Qué es un </a:t>
            </a:r>
            <a:r>
              <a:rPr b="0" lang="es-AR" sz="2100" spc="-1" strike="noStrike">
                <a:solidFill>
                  <a:srgbClr val="ff0000"/>
                </a:solidFill>
                <a:highlight>
                  <a:srgbClr val="ffffff"/>
                </a:highlight>
                <a:latin typeface="Arial"/>
                <a:ea typeface="Arial"/>
              </a:rPr>
              <a:t>paradigma de programación</a:t>
            </a:r>
            <a:r>
              <a:rPr b="0" lang="es-AR" sz="2100" spc="-1" strike="noStrike">
                <a:solidFill>
                  <a:srgbClr val="000000"/>
                </a:solidFill>
                <a:highlight>
                  <a:srgbClr val="ffffff"/>
                </a:highlight>
                <a:latin typeface="Arial"/>
                <a:ea typeface="Arial"/>
              </a:rPr>
              <a:t>?</a:t>
            </a:r>
            <a:endParaRPr b="0" lang="es-AR" sz="2100" spc="-1" strike="noStrike">
              <a:latin typeface="Arial"/>
            </a:endParaRPr>
          </a:p>
          <a:p>
            <a:pPr algn="just">
              <a:lnSpc>
                <a:spcPct val="150000"/>
              </a:lnSpc>
              <a:buNone/>
              <a:tabLst>
                <a:tab algn="l" pos="0"/>
              </a:tabLst>
            </a:pPr>
            <a:r>
              <a:rPr b="0" lang="es-AR" sz="1400" spc="-1" strike="noStrike">
                <a:solidFill>
                  <a:srgbClr val="000000"/>
                </a:solidFill>
                <a:highlight>
                  <a:srgbClr val="ffffff"/>
                </a:highlight>
                <a:latin typeface="Arial"/>
                <a:ea typeface="Arial"/>
              </a:rPr>
              <a:t>Una posible definición es </a:t>
            </a:r>
            <a:r>
              <a:rPr b="0" i="1" lang="es-AR" sz="1400" spc="-1" strike="noStrike">
                <a:solidFill>
                  <a:srgbClr val="000000"/>
                </a:solidFill>
                <a:highlight>
                  <a:srgbClr val="ffffff"/>
                </a:highlight>
                <a:latin typeface="Arial"/>
                <a:ea typeface="Arial"/>
              </a:rPr>
              <a:t>“Un paradigma de programación es una manera o estilo de programación de software. Existen diferentes formas de diseñar un lenguaje de programación y varios modos de trabajar para obtener los resultados que necesitan los programadores.  Se trata de un conjunto de métodos sistemáticos aplicables en todos los niveles del diseño de programas para resolver problemas computacionales.”</a:t>
            </a:r>
            <a:endParaRPr b="0" lang="es-AR" sz="14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endParaRPr b="0" lang="es-AR" sz="2100" spc="-1" strike="noStrike">
              <a:latin typeface="Arial"/>
            </a:endParaRPr>
          </a:p>
        </p:txBody>
      </p:sp>
      <p:sp>
        <p:nvSpPr>
          <p:cNvPr id="97" name="Google Shape;104;p3"/>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Google Shape;121;g122dc725f45_0_16"/>
          <p:cNvSpPr/>
          <p:nvPr/>
        </p:nvSpPr>
        <p:spPr>
          <a:xfrm>
            <a:off x="511200" y="1180440"/>
            <a:ext cx="11081520" cy="4408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tabLst>
                <a:tab algn="l" pos="0"/>
              </a:tabLst>
            </a:pPr>
            <a:r>
              <a:rPr b="0" lang="es-AR" sz="2100" spc="-1" strike="noStrike">
                <a:solidFill>
                  <a:srgbClr val="000000"/>
                </a:solidFill>
                <a:highlight>
                  <a:srgbClr val="ffffff"/>
                </a:highlight>
                <a:latin typeface="Arial"/>
                <a:ea typeface="Arial"/>
              </a:rPr>
              <a:t>T1: Introducción a los </a:t>
            </a:r>
            <a:r>
              <a:rPr b="1" lang="es-AR" sz="2100" spc="-1" strike="noStrike">
                <a:solidFill>
                  <a:srgbClr val="ff0000"/>
                </a:solidFill>
                <a:highlight>
                  <a:srgbClr val="ffffff"/>
                </a:highlight>
                <a:latin typeface="Arial"/>
                <a:ea typeface="Arial"/>
              </a:rPr>
              <a:t>Paradigmas de Programación </a:t>
            </a:r>
            <a:endParaRPr b="0" lang="es-AR" sz="2100" spc="-1" strike="noStrike">
              <a:latin typeface="Arial"/>
            </a:endParaRPr>
          </a:p>
          <a:p>
            <a:pPr algn="just">
              <a:lnSpc>
                <a:spcPct val="150000"/>
              </a:lnSpc>
              <a:buNone/>
              <a:tabLst>
                <a:tab algn="l" pos="0"/>
              </a:tabLst>
            </a:pPr>
            <a:endParaRPr b="0" lang="es-AR" sz="1400" spc="-1" strike="noStrike">
              <a:latin typeface="Arial"/>
            </a:endParaRPr>
          </a:p>
          <a:p>
            <a:pPr algn="just">
              <a:lnSpc>
                <a:spcPct val="150000"/>
              </a:lnSpc>
              <a:buNone/>
              <a:tabLst>
                <a:tab algn="l" pos="0"/>
              </a:tabLst>
            </a:pPr>
            <a:r>
              <a:rPr b="0" lang="es-AR" sz="2100" spc="-1" strike="noStrike">
                <a:solidFill>
                  <a:srgbClr val="000000"/>
                </a:solidFill>
                <a:highlight>
                  <a:srgbClr val="ffffff"/>
                </a:highlight>
                <a:latin typeface="Arial"/>
                <a:ea typeface="Arial"/>
              </a:rPr>
              <a:t>¿Cuáles?</a:t>
            </a:r>
            <a:endParaRPr b="0" lang="es-AR" sz="21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Estructura o Procedural</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Declarativo</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Orientado a Objetos</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Reactivo</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Funcional</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Scripting</a:t>
            </a:r>
            <a:endParaRPr b="0" lang="es-AR" sz="1900" spc="-1" strike="noStrike">
              <a:latin typeface="Arial"/>
            </a:endParaRPr>
          </a:p>
          <a:p>
            <a:pPr marL="457200" indent="-349200" algn="just">
              <a:lnSpc>
                <a:spcPct val="150000"/>
              </a:lnSpc>
              <a:buClr>
                <a:srgbClr val="000000"/>
              </a:buClr>
              <a:buFont typeface="Arial"/>
              <a:buChar char="●"/>
              <a:tabLst>
                <a:tab algn="l" pos="0"/>
              </a:tabLst>
            </a:pPr>
            <a:r>
              <a:rPr b="0" lang="es-AR" sz="1900" spc="-1" strike="noStrike">
                <a:solidFill>
                  <a:srgbClr val="000000"/>
                </a:solidFill>
                <a:highlight>
                  <a:srgbClr val="ffffff"/>
                </a:highlight>
                <a:latin typeface="Arial"/>
                <a:ea typeface="Arial"/>
              </a:rPr>
              <a:t>Otros</a:t>
            </a:r>
            <a:endParaRPr b="0" lang="es-AR" sz="1900" spc="-1" strike="noStrike">
              <a:latin typeface="Arial"/>
            </a:endParaRPr>
          </a:p>
        </p:txBody>
      </p:sp>
      <p:sp>
        <p:nvSpPr>
          <p:cNvPr id="99" name="Google Shape;122;g122dc725f45_0_16"/>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Google Shape;122;g122dc725f45_0_ 1"/>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pic>
        <p:nvPicPr>
          <p:cNvPr id="101" name="" descr=""/>
          <p:cNvPicPr/>
          <p:nvPr/>
        </p:nvPicPr>
        <p:blipFill>
          <a:blip r:embed="rId1"/>
          <a:stretch/>
        </p:blipFill>
        <p:spPr>
          <a:xfrm>
            <a:off x="3979800" y="2822040"/>
            <a:ext cx="6998760" cy="3369960"/>
          </a:xfrm>
          <a:prstGeom prst="rect">
            <a:avLst/>
          </a:prstGeom>
          <a:ln w="0">
            <a:noFill/>
          </a:ln>
        </p:spPr>
      </p:pic>
      <p:sp>
        <p:nvSpPr>
          <p:cNvPr id="102" name=""/>
          <p:cNvSpPr/>
          <p:nvPr/>
        </p:nvSpPr>
        <p:spPr>
          <a:xfrm>
            <a:off x="720000" y="1440000"/>
            <a:ext cx="6658560" cy="1677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2100" spc="-1" strike="noStrike">
                <a:solidFill>
                  <a:srgbClr val="000000"/>
                </a:solidFill>
                <a:highlight>
                  <a:srgbClr val="ffffff"/>
                </a:highlight>
                <a:latin typeface="Arial"/>
                <a:ea typeface="Arial"/>
              </a:rPr>
              <a:t>T1: Introducción a los </a:t>
            </a:r>
            <a:r>
              <a:rPr b="1" lang="es-AR" sz="2100" spc="-1" strike="noStrike">
                <a:solidFill>
                  <a:srgbClr val="ff0000"/>
                </a:solidFill>
                <a:highlight>
                  <a:srgbClr val="ffffff"/>
                </a:highlight>
                <a:latin typeface="Arial"/>
                <a:ea typeface="Arial"/>
              </a:rPr>
              <a:t>Paradigmas de Programación</a:t>
            </a:r>
            <a:br>
              <a:rPr sz="2100"/>
            </a:br>
            <a:br>
              <a:rPr sz="2100"/>
            </a:br>
            <a:r>
              <a:rPr b="1" lang="es-AR" sz="2100" spc="-1" strike="noStrike">
                <a:solidFill>
                  <a:srgbClr val="158466"/>
                </a:solidFill>
                <a:highlight>
                  <a:srgbClr val="ffffff"/>
                </a:highlight>
                <a:latin typeface="Arial"/>
                <a:ea typeface="Arial"/>
              </a:rPr>
              <a:t>Programación estructurada</a:t>
            </a:r>
            <a:br>
              <a:rPr sz="2100"/>
            </a:br>
            <a:r>
              <a:rPr b="0" lang="es-AR" sz="1400" spc="-1" strike="noStrike">
                <a:solidFill>
                  <a:srgbClr val="000000"/>
                </a:solidFill>
                <a:highlight>
                  <a:srgbClr val="ffffff"/>
                </a:highlight>
                <a:latin typeface="Arial"/>
                <a:ea typeface="Arial"/>
              </a:rPr>
              <a:t>Basada en estructuras de control de flujo</a:t>
            </a:r>
            <a:br>
              <a:rPr sz="1400"/>
            </a:br>
            <a:r>
              <a:rPr b="0" lang="es-AR" sz="1400" spc="-1" strike="noStrike">
                <a:solidFill>
                  <a:srgbClr val="000000"/>
                </a:solidFill>
                <a:highlight>
                  <a:srgbClr val="ffffff"/>
                </a:highlight>
                <a:latin typeface="Arial"/>
                <a:ea typeface="Arial"/>
              </a:rPr>
              <a:t>Muy similar a el algoritmo</a:t>
            </a:r>
            <a:endParaRPr b="0" lang="es-AR" sz="1400" spc="-1" strike="noStrike">
              <a:latin typeface="Arial"/>
            </a:endParaRPr>
          </a:p>
        </p:txBody>
      </p:sp>
      <p:sp>
        <p:nvSpPr>
          <p:cNvPr id="103" name=""/>
          <p:cNvSpPr/>
          <p:nvPr/>
        </p:nvSpPr>
        <p:spPr>
          <a:xfrm>
            <a:off x="540000" y="6480000"/>
            <a:ext cx="30585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1800" spc="-1" strike="noStrike">
                <a:solidFill>
                  <a:srgbClr val="000000"/>
                </a:solidFill>
                <a:latin typeface="Arial"/>
                <a:ea typeface="DejaVu Sans"/>
              </a:rPr>
              <a:t>Fuente: Proeduca</a:t>
            </a:r>
            <a:endParaRPr b="0" lang="es-AR" sz="1800" spc="-1" strike="noStrike">
              <a:latin typeface="Arial"/>
            </a:endParaRPr>
          </a:p>
        </p:txBody>
      </p:sp>
      <p:sp>
        <p:nvSpPr>
          <p:cNvPr id="104" name=""/>
          <p:cNvSpPr/>
          <p:nvPr/>
        </p:nvSpPr>
        <p:spPr>
          <a:xfrm>
            <a:off x="720000" y="3593880"/>
            <a:ext cx="2878560" cy="1624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1800" spc="-1" strike="noStrike">
                <a:solidFill>
                  <a:srgbClr val="000000"/>
                </a:solidFill>
                <a:latin typeface="Arial"/>
                <a:ea typeface="DejaVu Sans"/>
              </a:rPr>
              <a:t>Es el paradigma que venimos usando hasta ahora y por su cercanía a la lógica de los algoritmos es la base de todos los demás paradigmas</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Google Shape;122;g122dc725f45_0_ 3"/>
          <p:cNvSpPr/>
          <p:nvPr/>
        </p:nvSpPr>
        <p:spPr>
          <a:xfrm>
            <a:off x="3078360" y="262080"/>
            <a:ext cx="7466400" cy="548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buNone/>
              <a:tabLst>
                <a:tab algn="l" pos="0"/>
              </a:tabLst>
            </a:pPr>
            <a:r>
              <a:rPr b="0" lang="es-AR" sz="2400" spc="-1" strike="noStrike">
                <a:solidFill>
                  <a:srgbClr val="ffffff"/>
                </a:solidFill>
                <a:latin typeface="Calibri"/>
                <a:ea typeface="Calibri"/>
              </a:rPr>
              <a:t>Clase 1. Unidad I. Introducción a POO</a:t>
            </a:r>
            <a:endParaRPr b="0" lang="es-AR" sz="2400" spc="-1" strike="noStrike">
              <a:latin typeface="Arial"/>
            </a:endParaRPr>
          </a:p>
        </p:txBody>
      </p:sp>
      <p:sp>
        <p:nvSpPr>
          <p:cNvPr id="106" name=""/>
          <p:cNvSpPr/>
          <p:nvPr/>
        </p:nvSpPr>
        <p:spPr>
          <a:xfrm>
            <a:off x="540000" y="1440000"/>
            <a:ext cx="6571080" cy="386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2100" spc="-1" strike="noStrike">
                <a:solidFill>
                  <a:srgbClr val="000000"/>
                </a:solidFill>
                <a:highlight>
                  <a:srgbClr val="ffffff"/>
                </a:highlight>
                <a:latin typeface="Arial"/>
                <a:ea typeface="Arial"/>
              </a:rPr>
              <a:t>T1: Introducción a los </a:t>
            </a:r>
            <a:r>
              <a:rPr b="1" lang="es-AR" sz="2100" spc="-1" strike="noStrike">
                <a:solidFill>
                  <a:srgbClr val="ff0000"/>
                </a:solidFill>
                <a:highlight>
                  <a:srgbClr val="ffffff"/>
                </a:highlight>
                <a:latin typeface="Arial"/>
                <a:ea typeface="Arial"/>
              </a:rPr>
              <a:t>Paradigmas de Programación</a:t>
            </a:r>
            <a:endParaRPr b="0" lang="es-AR" sz="2100" spc="-1" strike="noStrike">
              <a:latin typeface="Arial"/>
            </a:endParaRPr>
          </a:p>
        </p:txBody>
      </p:sp>
      <p:pic>
        <p:nvPicPr>
          <p:cNvPr id="107" name="" descr=""/>
          <p:cNvPicPr/>
          <p:nvPr/>
        </p:nvPicPr>
        <p:blipFill>
          <a:blip r:embed="rId1"/>
          <a:stretch/>
        </p:blipFill>
        <p:spPr>
          <a:xfrm>
            <a:off x="1080000" y="3994200"/>
            <a:ext cx="3777840" cy="2124360"/>
          </a:xfrm>
          <a:prstGeom prst="rect">
            <a:avLst/>
          </a:prstGeom>
          <a:ln w="0">
            <a:noFill/>
          </a:ln>
        </p:spPr>
      </p:pic>
      <p:sp>
        <p:nvSpPr>
          <p:cNvPr id="108" name=""/>
          <p:cNvSpPr/>
          <p:nvPr/>
        </p:nvSpPr>
        <p:spPr>
          <a:xfrm>
            <a:off x="1080000" y="2589840"/>
            <a:ext cx="3958560" cy="1368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1800" spc="-1" strike="noStrike">
                <a:solidFill>
                  <a:srgbClr val="000000"/>
                </a:solidFill>
                <a:latin typeface="Arial"/>
                <a:ea typeface="DejaVu Sans"/>
              </a:rPr>
              <a:t>Se basa en concatenar FUNCIONES</a:t>
            </a:r>
            <a:br>
              <a:rPr sz="1800"/>
            </a:br>
            <a:r>
              <a:rPr b="0" lang="es-AR" sz="1800" spc="-1" strike="noStrike">
                <a:solidFill>
                  <a:srgbClr val="000000"/>
                </a:solidFill>
                <a:latin typeface="Arial"/>
                <a:ea typeface="DejaVu Sans"/>
              </a:rPr>
              <a:t>Muy matemático</a:t>
            </a:r>
            <a:br>
              <a:rPr sz="1800"/>
            </a:br>
            <a:r>
              <a:rPr b="0" lang="es-AR" sz="1800" spc="-1" strike="noStrike">
                <a:solidFill>
                  <a:srgbClr val="000000"/>
                </a:solidFill>
                <a:latin typeface="Arial"/>
                <a:ea typeface="DejaVu Sans"/>
              </a:rPr>
              <a:t>Lo usamos en </a:t>
            </a:r>
            <a:r>
              <a:rPr b="0" i="1" lang="es-AR" sz="1800" spc="-1" strike="noStrike">
                <a:solidFill>
                  <a:srgbClr val="000000"/>
                </a:solidFill>
                <a:latin typeface="Arial"/>
                <a:ea typeface="DejaVu Sans"/>
              </a:rPr>
              <a:t>funciones</a:t>
            </a:r>
            <a:r>
              <a:rPr b="0" lang="es-AR" sz="1800" spc="-1" strike="noStrike">
                <a:solidFill>
                  <a:srgbClr val="000000"/>
                </a:solidFill>
                <a:latin typeface="Arial"/>
                <a:ea typeface="DejaVu Sans"/>
              </a:rPr>
              <a:t> </a:t>
            </a:r>
            <a:r>
              <a:rPr b="0" i="1" lang="es-AR" sz="1800" spc="-1" strike="noStrike">
                <a:solidFill>
                  <a:srgbClr val="000000"/>
                </a:solidFill>
                <a:latin typeface="Arial"/>
                <a:ea typeface="DejaVu Sans"/>
              </a:rPr>
              <a:t>lambdas </a:t>
            </a:r>
            <a:br>
              <a:rPr sz="1800"/>
            </a:br>
            <a:r>
              <a:rPr b="0" i="1" lang="es-AR" sz="1800" spc="-1" strike="noStrike">
                <a:solidFill>
                  <a:srgbClr val="000000"/>
                </a:solidFill>
                <a:latin typeface="Arial"/>
                <a:ea typeface="DejaVu Sans"/>
              </a:rPr>
              <a:t>filtros </a:t>
            </a:r>
            <a:r>
              <a:rPr b="0" lang="es-AR" sz="1800" spc="-1" strike="noStrike">
                <a:solidFill>
                  <a:srgbClr val="000000"/>
                </a:solidFill>
                <a:latin typeface="Arial"/>
                <a:ea typeface="DejaVu Sans"/>
              </a:rPr>
              <a:t>en</a:t>
            </a:r>
            <a:r>
              <a:rPr b="0" i="1" lang="es-AR" sz="1800" spc="-1" strike="noStrike">
                <a:solidFill>
                  <a:srgbClr val="000000"/>
                </a:solidFill>
                <a:latin typeface="Arial"/>
                <a:ea typeface="DejaVu Sans"/>
              </a:rPr>
              <a:t> NUMPY/PANDAS broadcasting, map &amp; reduce</a:t>
            </a:r>
            <a:endParaRPr b="0" lang="es-AR" sz="1800" spc="-1" strike="noStrike">
              <a:latin typeface="Arial"/>
            </a:endParaRPr>
          </a:p>
        </p:txBody>
      </p:sp>
      <p:sp>
        <p:nvSpPr>
          <p:cNvPr id="109" name=""/>
          <p:cNvSpPr/>
          <p:nvPr/>
        </p:nvSpPr>
        <p:spPr>
          <a:xfrm>
            <a:off x="1080000" y="2160000"/>
            <a:ext cx="3660120" cy="386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AR" sz="2100" spc="-1" strike="noStrike">
                <a:solidFill>
                  <a:srgbClr val="158466"/>
                </a:solidFill>
                <a:highlight>
                  <a:srgbClr val="ffffff"/>
                </a:highlight>
                <a:latin typeface="Arial"/>
                <a:ea typeface="Arial"/>
              </a:rPr>
              <a:t>Programación funcional</a:t>
            </a:r>
            <a:endParaRPr b="0" lang="es-AR" sz="2100" spc="-1" strike="noStrike">
              <a:latin typeface="Arial"/>
            </a:endParaRPr>
          </a:p>
        </p:txBody>
      </p:sp>
      <p:sp>
        <p:nvSpPr>
          <p:cNvPr id="110" name=""/>
          <p:cNvSpPr/>
          <p:nvPr/>
        </p:nvSpPr>
        <p:spPr>
          <a:xfrm>
            <a:off x="6660000" y="2131920"/>
            <a:ext cx="3233520" cy="386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AR" sz="2100" spc="-1" strike="noStrike">
                <a:solidFill>
                  <a:srgbClr val="158466"/>
                </a:solidFill>
                <a:highlight>
                  <a:srgbClr val="ffffff"/>
                </a:highlight>
                <a:latin typeface="Arial"/>
                <a:ea typeface="Arial"/>
              </a:rPr>
              <a:t>Programación reactiva</a:t>
            </a:r>
            <a:endParaRPr b="0" lang="es-AR" sz="2100" spc="-1" strike="noStrike">
              <a:latin typeface="Arial"/>
            </a:endParaRPr>
          </a:p>
        </p:txBody>
      </p:sp>
      <p:pic>
        <p:nvPicPr>
          <p:cNvPr id="111" name="" descr=""/>
          <p:cNvPicPr/>
          <p:nvPr/>
        </p:nvPicPr>
        <p:blipFill>
          <a:blip r:embed="rId2"/>
          <a:stretch/>
        </p:blipFill>
        <p:spPr>
          <a:xfrm>
            <a:off x="6120000" y="2505600"/>
            <a:ext cx="2953080" cy="2172960"/>
          </a:xfrm>
          <a:prstGeom prst="rect">
            <a:avLst/>
          </a:prstGeom>
          <a:ln w="0">
            <a:noFill/>
          </a:ln>
        </p:spPr>
      </p:pic>
      <p:sp>
        <p:nvSpPr>
          <p:cNvPr id="112" name=""/>
          <p:cNvSpPr/>
          <p:nvPr/>
        </p:nvSpPr>
        <p:spPr>
          <a:xfrm>
            <a:off x="6765480" y="4874400"/>
            <a:ext cx="4138560" cy="1624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1800" spc="-1" strike="noStrike">
                <a:solidFill>
                  <a:srgbClr val="000000"/>
                </a:solidFill>
                <a:latin typeface="Arial"/>
                <a:ea typeface="DejaVu Sans"/>
              </a:rPr>
              <a:t>Se monitorean flujos de datos</a:t>
            </a:r>
            <a:br>
              <a:rPr sz="1800"/>
            </a:br>
            <a:r>
              <a:rPr b="0" lang="es-AR" sz="1800" spc="-1" strike="noStrike">
                <a:solidFill>
                  <a:srgbClr val="000000"/>
                </a:solidFill>
                <a:latin typeface="Arial"/>
                <a:ea typeface="DejaVu Sans"/>
              </a:rPr>
              <a:t>Y se ejecutan funciones según que eventos ocurran</a:t>
            </a:r>
            <a:br>
              <a:rPr sz="1800"/>
            </a:br>
            <a:r>
              <a:rPr b="0" lang="es-AR" sz="1800" spc="-1" strike="noStrike">
                <a:solidFill>
                  <a:srgbClr val="000000"/>
                </a:solidFill>
                <a:latin typeface="Arial"/>
                <a:ea typeface="DejaVu Sans"/>
              </a:rPr>
              <a:t>Se usa en maquinas, electrodomésticos, televisores,</a:t>
            </a:r>
            <a:br>
              <a:rPr sz="1800"/>
            </a:br>
            <a:r>
              <a:rPr b="0" lang="es-AR" sz="1800" spc="-1" strike="noStrike">
                <a:solidFill>
                  <a:srgbClr val="000000"/>
                </a:solidFill>
                <a:latin typeface="Arial"/>
                <a:ea typeface="DejaVu Sans"/>
              </a:rPr>
              <a:t>teléfonos, paginas web, etc</a:t>
            </a:r>
            <a:endParaRPr b="0" lang="es-AR" sz="1800" spc="-1" strike="noStrike">
              <a:latin typeface="Arial"/>
            </a:endParaRPr>
          </a:p>
        </p:txBody>
      </p:sp>
      <p:sp>
        <p:nvSpPr>
          <p:cNvPr id="113" name=""/>
          <p:cNvSpPr/>
          <p:nvPr/>
        </p:nvSpPr>
        <p:spPr>
          <a:xfrm>
            <a:off x="360000" y="6463800"/>
            <a:ext cx="270000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AR" sz="1800" spc="-1" strike="noStrike">
                <a:solidFill>
                  <a:srgbClr val="000000"/>
                </a:solidFill>
                <a:latin typeface="Arial"/>
                <a:ea typeface="DejaVu Sans"/>
              </a:rPr>
              <a:t>Fuente: That C# Guy</a:t>
            </a:r>
            <a:endParaRPr b="0" lang="es-AR" sz="1800" spc="-1" strike="noStrike">
              <a:latin typeface="Arial"/>
            </a:endParaRPr>
          </a:p>
        </p:txBody>
      </p:sp>
      <p:pic>
        <p:nvPicPr>
          <p:cNvPr id="114" name="" descr=""/>
          <p:cNvPicPr/>
          <p:nvPr/>
        </p:nvPicPr>
        <p:blipFill>
          <a:blip r:embed="rId3"/>
          <a:stretch/>
        </p:blipFill>
        <p:spPr>
          <a:xfrm>
            <a:off x="9074520" y="2520000"/>
            <a:ext cx="2804040" cy="2158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846</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2022-03-22T21:25:36Z</dcterms:created>
  <dc:creator>Sabrina</dc:creator>
  <dc:description/>
  <dc:language>es-AR</dc:language>
  <cp:lastModifiedBy/>
  <dcterms:modified xsi:type="dcterms:W3CDTF">2024-04-09T11:46:02Z</dcterms:modified>
  <cp:revision>14</cp:revision>
  <dc:subject/>
  <dc:title/>
</cp:coreProperties>
</file>

<file path=docProps/custom.xml><?xml version="1.0" encoding="utf-8"?>
<Properties xmlns="http://schemas.openxmlformats.org/officeDocument/2006/custom-properties" xmlns:vt="http://schemas.openxmlformats.org/officeDocument/2006/docPropsVTypes"/>
</file>